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316" r:id="rId2"/>
    <p:sldId id="269" r:id="rId3"/>
    <p:sldId id="273" r:id="rId4"/>
    <p:sldId id="270" r:id="rId5"/>
    <p:sldId id="276" r:id="rId6"/>
    <p:sldId id="327" r:id="rId7"/>
    <p:sldId id="274" r:id="rId8"/>
    <p:sldId id="280" r:id="rId9"/>
    <p:sldId id="271" r:id="rId10"/>
    <p:sldId id="281" r:id="rId11"/>
    <p:sldId id="282" r:id="rId12"/>
    <p:sldId id="283" r:id="rId13"/>
    <p:sldId id="286" r:id="rId14"/>
    <p:sldId id="285" r:id="rId15"/>
    <p:sldId id="284" r:id="rId16"/>
    <p:sldId id="287" r:id="rId17"/>
    <p:sldId id="288" r:id="rId18"/>
    <p:sldId id="289" r:id="rId19"/>
    <p:sldId id="290" r:id="rId20"/>
    <p:sldId id="292" r:id="rId21"/>
    <p:sldId id="297" r:id="rId22"/>
    <p:sldId id="298" r:id="rId23"/>
    <p:sldId id="299" r:id="rId24"/>
    <p:sldId id="294" r:id="rId25"/>
    <p:sldId id="306" r:id="rId26"/>
    <p:sldId id="323" r:id="rId27"/>
    <p:sldId id="326" r:id="rId28"/>
    <p:sldId id="308" r:id="rId29"/>
    <p:sldId id="309" r:id="rId30"/>
    <p:sldId id="331" r:id="rId31"/>
    <p:sldId id="312" r:id="rId32"/>
    <p:sldId id="313" r:id="rId33"/>
    <p:sldId id="330" r:id="rId34"/>
    <p:sldId id="314" r:id="rId35"/>
    <p:sldId id="315" r:id="rId36"/>
    <p:sldId id="328" r:id="rId37"/>
    <p:sldId id="329" r:id="rId38"/>
  </p:sldIdLst>
  <p:sldSz cx="9144000" cy="5715000" type="screen16x1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2" autoAdjust="0"/>
    <p:restoredTop sz="94709" autoAdjust="0"/>
  </p:normalViewPr>
  <p:slideViewPr>
    <p:cSldViewPr>
      <p:cViewPr varScale="1">
        <p:scale>
          <a:sx n="86" d="100"/>
          <a:sy n="86" d="100"/>
        </p:scale>
        <p:origin x="-618" y="-7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ubin\Documents\temp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Wubin\Documents\tem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altLang="zh-CN" sz="2000" b="1" i="0" baseline="0">
                <a:effectLst/>
                <a:latin typeface="Times New Roman" pitchFamily="18" charset="0"/>
                <a:cs typeface="Times New Roman" pitchFamily="18" charset="0"/>
              </a:rPr>
              <a:t>The accuracies of 5 methods</a:t>
            </a:r>
            <a:endParaRPr lang="zh-CN" altLang="zh-CN" sz="2000">
              <a:effectLst/>
              <a:latin typeface="Times New Roman" pitchFamily="18" charset="0"/>
              <a:cs typeface="Times New Roman" pitchFamily="18" charset="0"/>
            </a:endParaRP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Sheet1!$I$4</c:f>
              <c:strCache>
                <c:ptCount val="1"/>
                <c:pt idx="0">
                  <c:v>LR-MD-EMDD</c:v>
                </c:pt>
              </c:strCache>
            </c:strRef>
          </c:tx>
          <c:cat>
            <c:strRef>
              <c:f>Sheet1!$H$5:$H$7</c:f>
              <c:strCache>
                <c:ptCount val="3"/>
                <c:pt idx="0">
                  <c:v>C</c:v>
                </c:pt>
                <c:pt idx="1">
                  <c:v>P</c:v>
                </c:pt>
                <c:pt idx="2">
                  <c:v>N</c:v>
                </c:pt>
              </c:strCache>
            </c:strRef>
          </c:cat>
          <c:val>
            <c:numRef>
              <c:f>Sheet1!$I$5:$I$7</c:f>
              <c:numCache>
                <c:formatCode>General</c:formatCode>
                <c:ptCount val="3"/>
                <c:pt idx="0">
                  <c:v>0.81166666666666665</c:v>
                </c:pt>
                <c:pt idx="1">
                  <c:v>0.92</c:v>
                </c:pt>
                <c:pt idx="2">
                  <c:v>0.70333333333333337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Sheet1!$J$4</c:f>
              <c:strCache>
                <c:ptCount val="1"/>
                <c:pt idx="0">
                  <c:v>MD-EMDD</c:v>
                </c:pt>
              </c:strCache>
            </c:strRef>
          </c:tx>
          <c:spPr>
            <a:ln w="19050">
              <a:prstDash val="lgDashDotDot"/>
            </a:ln>
          </c:spPr>
          <c:cat>
            <c:strRef>
              <c:f>Sheet1!$H$5:$H$7</c:f>
              <c:strCache>
                <c:ptCount val="3"/>
                <c:pt idx="0">
                  <c:v>C</c:v>
                </c:pt>
                <c:pt idx="1">
                  <c:v>P</c:v>
                </c:pt>
                <c:pt idx="2">
                  <c:v>N</c:v>
                </c:pt>
              </c:strCache>
            </c:strRef>
          </c:cat>
          <c:val>
            <c:numRef>
              <c:f>Sheet1!$J$5:$J$7</c:f>
              <c:numCache>
                <c:formatCode>General</c:formatCode>
                <c:ptCount val="3"/>
                <c:pt idx="0">
                  <c:v>0.79666666666666663</c:v>
                </c:pt>
                <c:pt idx="1">
                  <c:v>0.90666666666666662</c:v>
                </c:pt>
                <c:pt idx="2">
                  <c:v>0.68666666666666665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Sheet1!$K$4</c:f>
              <c:strCache>
                <c:ptCount val="1"/>
                <c:pt idx="0">
                  <c:v>Non-weighted MD-EMDD</c:v>
                </c:pt>
              </c:strCache>
            </c:strRef>
          </c:tx>
          <c:spPr>
            <a:ln w="19050">
              <a:prstDash val="sysDash"/>
            </a:ln>
          </c:spPr>
          <c:cat>
            <c:strRef>
              <c:f>Sheet1!$H$5:$H$7</c:f>
              <c:strCache>
                <c:ptCount val="3"/>
                <c:pt idx="0">
                  <c:v>C</c:v>
                </c:pt>
                <c:pt idx="1">
                  <c:v>P</c:v>
                </c:pt>
                <c:pt idx="2">
                  <c:v>N</c:v>
                </c:pt>
              </c:strCache>
            </c:strRef>
          </c:cat>
          <c:val>
            <c:numRef>
              <c:f>Sheet1!$K$5:$K$7</c:f>
              <c:numCache>
                <c:formatCode>General</c:formatCode>
                <c:ptCount val="3"/>
                <c:pt idx="0">
                  <c:v>0.72666666666666668</c:v>
                </c:pt>
                <c:pt idx="1">
                  <c:v>0.88</c:v>
                </c:pt>
                <c:pt idx="2">
                  <c:v>0.57333333333333325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Sheet1!$L$4</c:f>
              <c:strCache>
                <c:ptCount val="1"/>
                <c:pt idx="0">
                  <c:v>EM-DD</c:v>
                </c:pt>
              </c:strCache>
            </c:strRef>
          </c:tx>
          <c:spPr>
            <a:ln>
              <a:prstDash val="sysDot"/>
            </a:ln>
          </c:spPr>
          <c:dPt>
            <c:idx val="1"/>
            <c:bubble3D val="0"/>
            <c:spPr>
              <a:ln w="19050">
                <a:prstDash val="sysDot"/>
              </a:ln>
            </c:spPr>
          </c:dPt>
          <c:dPt>
            <c:idx val="2"/>
            <c:bubble3D val="0"/>
            <c:spPr>
              <a:ln w="19050">
                <a:prstDash val="sysDot"/>
              </a:ln>
            </c:spPr>
          </c:dPt>
          <c:cat>
            <c:strRef>
              <c:f>Sheet1!$H$5:$H$7</c:f>
              <c:strCache>
                <c:ptCount val="3"/>
                <c:pt idx="0">
                  <c:v>C</c:v>
                </c:pt>
                <c:pt idx="1">
                  <c:v>P</c:v>
                </c:pt>
                <c:pt idx="2">
                  <c:v>N</c:v>
                </c:pt>
              </c:strCache>
            </c:strRef>
          </c:cat>
          <c:val>
            <c:numRef>
              <c:f>Sheet1!$L$5:$L$7</c:f>
              <c:numCache>
                <c:formatCode>General</c:formatCode>
                <c:ptCount val="3"/>
                <c:pt idx="0">
                  <c:v>0.63166666666666671</c:v>
                </c:pt>
                <c:pt idx="1">
                  <c:v>0.92666666666666664</c:v>
                </c:pt>
                <c:pt idx="2">
                  <c:v>0.33666666666666667</c:v>
                </c:pt>
              </c:numCache>
            </c:numRef>
          </c:val>
          <c:smooth val="0"/>
        </c:ser>
        <c:ser>
          <c:idx val="5"/>
          <c:order val="4"/>
          <c:tx>
            <c:strRef>
              <c:f>Sheet1!$N$4</c:f>
              <c:strCache>
                <c:ptCount val="1"/>
                <c:pt idx="0">
                  <c:v>SVM (supervised)</c:v>
                </c:pt>
              </c:strCache>
            </c:strRef>
          </c:tx>
          <c:spPr>
            <a:ln w="19050">
              <a:prstDash val="dash"/>
            </a:ln>
          </c:spPr>
          <c:cat>
            <c:strRef>
              <c:f>Sheet1!$H$5:$H$7</c:f>
              <c:strCache>
                <c:ptCount val="3"/>
                <c:pt idx="0">
                  <c:v>C</c:v>
                </c:pt>
                <c:pt idx="1">
                  <c:v>P</c:v>
                </c:pt>
                <c:pt idx="2">
                  <c:v>N</c:v>
                </c:pt>
              </c:strCache>
            </c:strRef>
          </c:cat>
          <c:val>
            <c:numRef>
              <c:f>Sheet1!$N$5:$N$7</c:f>
              <c:numCache>
                <c:formatCode>General</c:formatCode>
                <c:ptCount val="3"/>
                <c:pt idx="0">
                  <c:v>0.82006543075245364</c:v>
                </c:pt>
                <c:pt idx="1">
                  <c:v>0.89735614307931566</c:v>
                </c:pt>
                <c:pt idx="2">
                  <c:v>0.71750972762645915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74368"/>
        <c:axId val="127292544"/>
      </c:lineChart>
      <c:catAx>
        <c:axId val="127274368"/>
        <c:scaling>
          <c:orientation val="minMax"/>
        </c:scaling>
        <c:delete val="0"/>
        <c:axPos val="b"/>
        <c:majorTickMark val="none"/>
        <c:minorTickMark val="none"/>
        <c:tickLblPos val="nextTo"/>
        <c:crossAx val="127292544"/>
        <c:crosses val="autoZero"/>
        <c:auto val="1"/>
        <c:lblAlgn val="ctr"/>
        <c:lblOffset val="100"/>
        <c:noMultiLvlLbl val="0"/>
      </c:catAx>
      <c:valAx>
        <c:axId val="127292544"/>
        <c:scaling>
          <c:orientation val="minMax"/>
          <c:max val="1"/>
          <c:min val="0.30000000000000004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altLang="zh-CN" sz="2400" b="0" i="0" u="none" strike="noStrike" baseline="0">
                    <a:effectLst/>
                  </a:rPr>
                  <a:t>Accuracy</a:t>
                </a:r>
                <a:endParaRPr lang="zh-CN" altLang="en-US" sz="2400"/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1272743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5520638426705846"/>
          <c:y val="0.17114268096006074"/>
          <c:w val="0.32275000161173784"/>
          <c:h val="0.66682791262366137"/>
        </c:manualLayout>
      </c:layout>
      <c:overlay val="0"/>
      <c:txPr>
        <a:bodyPr/>
        <a:lstStyle/>
        <a:p>
          <a:pPr>
            <a:defRPr sz="1600">
              <a:latin typeface="Times New Roman" pitchFamily="18" charset="0"/>
              <a:cs typeface="Times New Roman" pitchFamily="18" charset="0"/>
            </a:defRPr>
          </a:pPr>
          <a:endParaRPr lang="zh-CN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layout/>
      <c:overlay val="0"/>
      <c:txPr>
        <a:bodyPr/>
        <a:lstStyle/>
        <a:p>
          <a:pPr>
            <a:defRPr sz="2400">
              <a:latin typeface="Times New Roman" pitchFamily="18" charset="0"/>
              <a:cs typeface="Times New Roman" pitchFamily="18" charset="0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9874545355254705"/>
          <c:y val="0.15295244972780803"/>
          <c:w val="0.77718828550199859"/>
          <c:h val="0.7498144145599984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Sheet1!$F$22</c:f>
              <c:strCache>
                <c:ptCount val="1"/>
                <c:pt idx="0">
                  <c:v>Labeling Time/Bag</c:v>
                </c:pt>
              </c:strCache>
            </c:strRef>
          </c:tx>
          <c:invertIfNegative val="0"/>
          <c:cat>
            <c:strRef>
              <c:f>Sheet1!$G$21:$I$21</c:f>
              <c:strCache>
                <c:ptCount val="3"/>
                <c:pt idx="0">
                  <c:v>MD-EMDD</c:v>
                </c:pt>
                <c:pt idx="1">
                  <c:v>LR-MD-EMDD</c:v>
                </c:pt>
                <c:pt idx="2">
                  <c:v>SVM</c:v>
                </c:pt>
              </c:strCache>
            </c:strRef>
          </c:cat>
          <c:val>
            <c:numRef>
              <c:f>Sheet1!$G$22:$I$22</c:f>
              <c:numCache>
                <c:formatCode>General</c:formatCode>
                <c:ptCount val="3"/>
                <c:pt idx="0">
                  <c:v>0.3</c:v>
                </c:pt>
                <c:pt idx="1">
                  <c:v>1.1000000000000001</c:v>
                </c:pt>
                <c:pt idx="2">
                  <c:v>2.2000000000000002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127329792"/>
        <c:axId val="127331328"/>
      </c:barChart>
      <c:catAx>
        <c:axId val="12732979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400">
                <a:latin typeface="Times New Roman" pitchFamily="18" charset="0"/>
                <a:cs typeface="Times New Roman" pitchFamily="18" charset="0"/>
              </a:defRPr>
            </a:pPr>
            <a:endParaRPr lang="zh-CN"/>
          </a:p>
        </c:txPr>
        <c:crossAx val="127331328"/>
        <c:crosses val="autoZero"/>
        <c:auto val="1"/>
        <c:lblAlgn val="ctr"/>
        <c:lblOffset val="100"/>
        <c:noMultiLvlLbl val="0"/>
      </c:catAx>
      <c:valAx>
        <c:axId val="127331328"/>
        <c:scaling>
          <c:orientation val="minMax"/>
          <c:max val="3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2400">
                    <a:latin typeface="Times New Roman" pitchFamily="18" charset="0"/>
                    <a:cs typeface="Times New Roman" pitchFamily="18" charset="0"/>
                  </a:defRPr>
                </a:pP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times of video length</a:t>
                </a:r>
                <a:endParaRPr lang="zh-CN" sz="2400" dirty="0">
                  <a:latin typeface="Times New Roman" pitchFamily="18" charset="0"/>
                  <a:cs typeface="Times New Roman" pitchFamily="18" charset="0"/>
                </a:endParaRPr>
              </a:p>
            </c:rich>
          </c:tx>
          <c:layout>
            <c:manualLayout>
              <c:xMode val="edge"/>
              <c:yMode val="edge"/>
              <c:x val="8.3707348065146694E-2"/>
              <c:y val="0.14601988667925786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1273297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C78263-EEB0-4727-B6CC-B71F1518C999}" type="doc">
      <dgm:prSet loTypeId="urn:microsoft.com/office/officeart/2005/8/layout/radial6" loCatId="cycle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042BCBB4-AADF-4ACB-9451-E1772D2D5FB9}">
      <dgm:prSet phldrT="[文本]"/>
      <dgm:spPr/>
      <dgm:t>
        <a:bodyPr/>
        <a:lstStyle/>
        <a:p>
          <a:r>
            <a:rPr lang="zh-CN" altLang="en-US" dirty="0" smtClean="0"/>
            <a:t>转换</a:t>
          </a:r>
          <a:endParaRPr lang="zh-CN" altLang="en-US" dirty="0"/>
        </a:p>
      </dgm:t>
    </dgm:pt>
    <dgm:pt modelId="{F1F889FC-5891-4428-97DF-537BA19673F7}" type="parTrans" cxnId="{A8475799-EFED-4680-80AD-1F3C9A59F4C6}">
      <dgm:prSet/>
      <dgm:spPr/>
      <dgm:t>
        <a:bodyPr/>
        <a:lstStyle/>
        <a:p>
          <a:endParaRPr lang="zh-CN" altLang="en-US"/>
        </a:p>
      </dgm:t>
    </dgm:pt>
    <dgm:pt modelId="{12BB1089-5555-4E2F-BDFC-98E8C16938C3}" type="sibTrans" cxnId="{A8475799-EFED-4680-80AD-1F3C9A59F4C6}">
      <dgm:prSet/>
      <dgm:spPr/>
      <dgm:t>
        <a:bodyPr/>
        <a:lstStyle/>
        <a:p>
          <a:endParaRPr lang="zh-CN" altLang="en-US"/>
        </a:p>
      </dgm:t>
    </dgm:pt>
    <dgm:pt modelId="{A0CDF241-2F9F-4BAA-8ACB-FE6CE98BEE66}">
      <dgm:prSet phldrT="[文本]"/>
      <dgm:spPr/>
      <dgm:t>
        <a:bodyPr/>
        <a:lstStyle/>
        <a:p>
          <a:r>
            <a:rPr lang="zh-CN" altLang="en-US" dirty="0" smtClean="0"/>
            <a:t>排名</a:t>
          </a:r>
          <a:endParaRPr lang="zh-CN" altLang="en-US" dirty="0"/>
        </a:p>
      </dgm:t>
    </dgm:pt>
    <dgm:pt modelId="{5EA94D93-94D6-4958-8021-95D4EE1D2950}" type="parTrans" cxnId="{1BECC6AF-BE97-4E12-AF99-59C8C27F49FD}">
      <dgm:prSet/>
      <dgm:spPr/>
      <dgm:t>
        <a:bodyPr/>
        <a:lstStyle/>
        <a:p>
          <a:endParaRPr lang="zh-CN" altLang="en-US"/>
        </a:p>
      </dgm:t>
    </dgm:pt>
    <dgm:pt modelId="{3789AC3A-6D30-4796-9588-AE3ED8D6BBDA}" type="sibTrans" cxnId="{1BECC6AF-BE97-4E12-AF99-59C8C27F49FD}">
      <dgm:prSet/>
      <dgm:spPr/>
      <dgm:t>
        <a:bodyPr/>
        <a:lstStyle/>
        <a:p>
          <a:endParaRPr lang="zh-CN" altLang="en-US"/>
        </a:p>
      </dgm:t>
    </dgm:pt>
    <dgm:pt modelId="{35534F52-AF12-4765-B1C7-AB30C774BD55}">
      <dgm:prSet phldrT="[文本]"/>
      <dgm:spPr/>
      <dgm:t>
        <a:bodyPr/>
        <a:lstStyle/>
        <a:p>
          <a:r>
            <a:rPr lang="zh-CN" altLang="en-US" dirty="0" smtClean="0"/>
            <a:t>调整权重</a:t>
          </a:r>
          <a:endParaRPr lang="zh-CN" altLang="en-US" dirty="0"/>
        </a:p>
      </dgm:t>
    </dgm:pt>
    <dgm:pt modelId="{A637FCE2-602F-4354-AF0A-A60E374E6BAA}" type="parTrans" cxnId="{FEC4E5CB-9AD2-4B51-9D8E-3C5685ED70D5}">
      <dgm:prSet/>
      <dgm:spPr/>
      <dgm:t>
        <a:bodyPr/>
        <a:lstStyle/>
        <a:p>
          <a:endParaRPr lang="zh-CN" altLang="en-US"/>
        </a:p>
      </dgm:t>
    </dgm:pt>
    <dgm:pt modelId="{66DCE679-C56C-4602-AE66-1936DA58C597}" type="sibTrans" cxnId="{FEC4E5CB-9AD2-4B51-9D8E-3C5685ED70D5}">
      <dgm:prSet/>
      <dgm:spPr/>
      <dgm:t>
        <a:bodyPr/>
        <a:lstStyle/>
        <a:p>
          <a:endParaRPr lang="zh-CN" altLang="en-US"/>
        </a:p>
      </dgm:t>
    </dgm:pt>
    <dgm:pt modelId="{7FF62A95-F2B2-409C-9DCA-79220C6BD645}">
      <dgm:prSet phldrT="[文本]"/>
      <dgm:spPr/>
      <dgm:t>
        <a:bodyPr/>
        <a:lstStyle/>
        <a:p>
          <a:r>
            <a:rPr lang="zh-CN" altLang="en-US" dirty="0" smtClean="0"/>
            <a:t>获得最优组合</a:t>
          </a:r>
          <a:endParaRPr lang="zh-CN" altLang="en-US" dirty="0"/>
        </a:p>
      </dgm:t>
    </dgm:pt>
    <dgm:pt modelId="{5FAC4632-03E6-40A8-A96B-237CBF7B3296}" type="parTrans" cxnId="{597B3CEB-E195-4DBB-8E35-CB815E93A26A}">
      <dgm:prSet/>
      <dgm:spPr/>
      <dgm:t>
        <a:bodyPr/>
        <a:lstStyle/>
        <a:p>
          <a:endParaRPr lang="zh-CN" altLang="en-US"/>
        </a:p>
      </dgm:t>
    </dgm:pt>
    <dgm:pt modelId="{A32C120E-FA44-45D5-B2BC-A24051AEDF29}" type="sibTrans" cxnId="{597B3CEB-E195-4DBB-8E35-CB815E93A26A}">
      <dgm:prSet/>
      <dgm:spPr/>
      <dgm:t>
        <a:bodyPr/>
        <a:lstStyle/>
        <a:p>
          <a:endParaRPr lang="zh-CN" altLang="en-US"/>
        </a:p>
      </dgm:t>
    </dgm:pt>
    <dgm:pt modelId="{C25CAC1F-A605-48F3-A1D5-28EBE9D1807D}">
      <dgm:prSet phldrT="[文本]"/>
      <dgm:spPr/>
      <dgm:t>
        <a:bodyPr/>
        <a:lstStyle/>
        <a:p>
          <a:r>
            <a:rPr lang="zh-CN" altLang="en-US" dirty="0" smtClean="0"/>
            <a:t>评分</a:t>
          </a:r>
          <a:endParaRPr lang="zh-CN" altLang="en-US" dirty="0"/>
        </a:p>
      </dgm:t>
    </dgm:pt>
    <dgm:pt modelId="{3068EEB1-96F9-4B88-BE8F-E55187A5157C}" type="parTrans" cxnId="{82F69D22-84D3-4203-88D4-1A8BD046DB21}">
      <dgm:prSet/>
      <dgm:spPr/>
      <dgm:t>
        <a:bodyPr/>
        <a:lstStyle/>
        <a:p>
          <a:endParaRPr lang="zh-CN" altLang="en-US"/>
        </a:p>
      </dgm:t>
    </dgm:pt>
    <dgm:pt modelId="{C6F08282-A1FD-4201-B2BB-1907800893B3}" type="sibTrans" cxnId="{82F69D22-84D3-4203-88D4-1A8BD046DB21}">
      <dgm:prSet/>
      <dgm:spPr/>
      <dgm:t>
        <a:bodyPr/>
        <a:lstStyle/>
        <a:p>
          <a:endParaRPr lang="zh-CN" altLang="en-US"/>
        </a:p>
      </dgm:t>
    </dgm:pt>
    <dgm:pt modelId="{71EF9F18-D7E5-4215-83AE-7B98F9E89352}" type="pres">
      <dgm:prSet presAssocID="{B6C78263-EEB0-4727-B6CC-B71F1518C99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C97F261-EC07-47B1-9E77-B7EFA9969503}" type="pres">
      <dgm:prSet presAssocID="{042BCBB4-AADF-4ACB-9451-E1772D2D5FB9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114EB368-963E-4AE9-9803-71DA395EFA87}" type="pres">
      <dgm:prSet presAssocID="{A0CDF241-2F9F-4BAA-8ACB-FE6CE98BEE6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96525D1-877D-4BB8-B999-9C33CF82FDB6}" type="pres">
      <dgm:prSet presAssocID="{A0CDF241-2F9F-4BAA-8ACB-FE6CE98BEE66}" presName="dummy" presStyleCnt="0"/>
      <dgm:spPr/>
    </dgm:pt>
    <dgm:pt modelId="{4DCFA97F-E212-45CF-A762-96C5759560D0}" type="pres">
      <dgm:prSet presAssocID="{3789AC3A-6D30-4796-9588-AE3ED8D6BBDA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0C3E0148-376F-43D2-AA36-F3722744B12F}" type="pres">
      <dgm:prSet presAssocID="{35534F52-AF12-4765-B1C7-AB30C774BD5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0043C1-0C46-463C-843B-DA2367207F37}" type="pres">
      <dgm:prSet presAssocID="{35534F52-AF12-4765-B1C7-AB30C774BD55}" presName="dummy" presStyleCnt="0"/>
      <dgm:spPr/>
    </dgm:pt>
    <dgm:pt modelId="{5FEA1C96-3FD4-4D23-A7FC-1D4A330ADA03}" type="pres">
      <dgm:prSet presAssocID="{66DCE679-C56C-4602-AE66-1936DA58C597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DDE08DFD-FAFD-4B24-9389-016A72D8CA06}" type="pres">
      <dgm:prSet presAssocID="{7FF62A95-F2B2-409C-9DCA-79220C6BD64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84C84B-E201-4661-8CF9-A71E981D5024}" type="pres">
      <dgm:prSet presAssocID="{7FF62A95-F2B2-409C-9DCA-79220C6BD645}" presName="dummy" presStyleCnt="0"/>
      <dgm:spPr/>
    </dgm:pt>
    <dgm:pt modelId="{B5826C39-C7EE-47F8-80F3-7B65C6F12B1F}" type="pres">
      <dgm:prSet presAssocID="{A32C120E-FA44-45D5-B2BC-A24051AEDF29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0FF0493D-27E0-40C0-A59E-C76DFCCE0E0D}" type="pres">
      <dgm:prSet presAssocID="{C25CAC1F-A605-48F3-A1D5-28EBE9D1807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28AE48-7811-4E12-B01B-377C13B1377C}" type="pres">
      <dgm:prSet presAssocID="{C25CAC1F-A605-48F3-A1D5-28EBE9D1807D}" presName="dummy" presStyleCnt="0"/>
      <dgm:spPr/>
    </dgm:pt>
    <dgm:pt modelId="{C517ACF0-0A8B-4555-AA5D-58EDED1856D0}" type="pres">
      <dgm:prSet presAssocID="{C6F08282-A1FD-4201-B2BB-1907800893B3}" presName="sibTrans" presStyleLbl="sibTrans2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FEC4E5CB-9AD2-4B51-9D8E-3C5685ED70D5}" srcId="{042BCBB4-AADF-4ACB-9451-E1772D2D5FB9}" destId="{35534F52-AF12-4765-B1C7-AB30C774BD55}" srcOrd="1" destOrd="0" parTransId="{A637FCE2-602F-4354-AF0A-A60E374E6BAA}" sibTransId="{66DCE679-C56C-4602-AE66-1936DA58C597}"/>
    <dgm:cxn modelId="{9EBCE6F6-0D3E-4799-9D8B-762BCFC1B35F}" type="presOf" srcId="{C6F08282-A1FD-4201-B2BB-1907800893B3}" destId="{C517ACF0-0A8B-4555-AA5D-58EDED1856D0}" srcOrd="0" destOrd="0" presId="urn:microsoft.com/office/officeart/2005/8/layout/radial6"/>
    <dgm:cxn modelId="{82F69D22-84D3-4203-88D4-1A8BD046DB21}" srcId="{042BCBB4-AADF-4ACB-9451-E1772D2D5FB9}" destId="{C25CAC1F-A605-48F3-A1D5-28EBE9D1807D}" srcOrd="3" destOrd="0" parTransId="{3068EEB1-96F9-4B88-BE8F-E55187A5157C}" sibTransId="{C6F08282-A1FD-4201-B2BB-1907800893B3}"/>
    <dgm:cxn modelId="{C2C03F11-30F7-4620-A207-5D241F79DE4F}" type="presOf" srcId="{35534F52-AF12-4765-B1C7-AB30C774BD55}" destId="{0C3E0148-376F-43D2-AA36-F3722744B12F}" srcOrd="0" destOrd="0" presId="urn:microsoft.com/office/officeart/2005/8/layout/radial6"/>
    <dgm:cxn modelId="{4631A4C1-773E-435B-A535-A5163330A0F5}" type="presOf" srcId="{3789AC3A-6D30-4796-9588-AE3ED8D6BBDA}" destId="{4DCFA97F-E212-45CF-A762-96C5759560D0}" srcOrd="0" destOrd="0" presId="urn:microsoft.com/office/officeart/2005/8/layout/radial6"/>
    <dgm:cxn modelId="{6D91FD7F-8C5B-4567-93B7-5B3A964402DD}" type="presOf" srcId="{66DCE679-C56C-4602-AE66-1936DA58C597}" destId="{5FEA1C96-3FD4-4D23-A7FC-1D4A330ADA03}" srcOrd="0" destOrd="0" presId="urn:microsoft.com/office/officeart/2005/8/layout/radial6"/>
    <dgm:cxn modelId="{E53F5586-E127-4426-853D-4039C3748684}" type="presOf" srcId="{C25CAC1F-A605-48F3-A1D5-28EBE9D1807D}" destId="{0FF0493D-27E0-40C0-A59E-C76DFCCE0E0D}" srcOrd="0" destOrd="0" presId="urn:microsoft.com/office/officeart/2005/8/layout/radial6"/>
    <dgm:cxn modelId="{D81EA56F-8AC4-430C-A430-13E01ECECACE}" type="presOf" srcId="{A32C120E-FA44-45D5-B2BC-A24051AEDF29}" destId="{B5826C39-C7EE-47F8-80F3-7B65C6F12B1F}" srcOrd="0" destOrd="0" presId="urn:microsoft.com/office/officeart/2005/8/layout/radial6"/>
    <dgm:cxn modelId="{597B3CEB-E195-4DBB-8E35-CB815E93A26A}" srcId="{042BCBB4-AADF-4ACB-9451-E1772D2D5FB9}" destId="{7FF62A95-F2B2-409C-9DCA-79220C6BD645}" srcOrd="2" destOrd="0" parTransId="{5FAC4632-03E6-40A8-A96B-237CBF7B3296}" sibTransId="{A32C120E-FA44-45D5-B2BC-A24051AEDF29}"/>
    <dgm:cxn modelId="{66E1A7BF-B6B9-4542-BCF0-8FBE661F80FE}" type="presOf" srcId="{A0CDF241-2F9F-4BAA-8ACB-FE6CE98BEE66}" destId="{114EB368-963E-4AE9-9803-71DA395EFA87}" srcOrd="0" destOrd="0" presId="urn:microsoft.com/office/officeart/2005/8/layout/radial6"/>
    <dgm:cxn modelId="{1BECC6AF-BE97-4E12-AF99-59C8C27F49FD}" srcId="{042BCBB4-AADF-4ACB-9451-E1772D2D5FB9}" destId="{A0CDF241-2F9F-4BAA-8ACB-FE6CE98BEE66}" srcOrd="0" destOrd="0" parTransId="{5EA94D93-94D6-4958-8021-95D4EE1D2950}" sibTransId="{3789AC3A-6D30-4796-9588-AE3ED8D6BBDA}"/>
    <dgm:cxn modelId="{28B98B97-C66C-4655-BCB0-42C67A8F0FB9}" type="presOf" srcId="{7FF62A95-F2B2-409C-9DCA-79220C6BD645}" destId="{DDE08DFD-FAFD-4B24-9389-016A72D8CA06}" srcOrd="0" destOrd="0" presId="urn:microsoft.com/office/officeart/2005/8/layout/radial6"/>
    <dgm:cxn modelId="{AD35D9B3-03C0-476D-9354-B7BFE0B9719F}" type="presOf" srcId="{B6C78263-EEB0-4727-B6CC-B71F1518C999}" destId="{71EF9F18-D7E5-4215-83AE-7B98F9E89352}" srcOrd="0" destOrd="0" presId="urn:microsoft.com/office/officeart/2005/8/layout/radial6"/>
    <dgm:cxn modelId="{A8475799-EFED-4680-80AD-1F3C9A59F4C6}" srcId="{B6C78263-EEB0-4727-B6CC-B71F1518C999}" destId="{042BCBB4-AADF-4ACB-9451-E1772D2D5FB9}" srcOrd="0" destOrd="0" parTransId="{F1F889FC-5891-4428-97DF-537BA19673F7}" sibTransId="{12BB1089-5555-4E2F-BDFC-98E8C16938C3}"/>
    <dgm:cxn modelId="{8B0CC0C8-A0A5-45E7-8E78-61A7D2A32212}" type="presOf" srcId="{042BCBB4-AADF-4ACB-9451-E1772D2D5FB9}" destId="{6C97F261-EC07-47B1-9E77-B7EFA9969503}" srcOrd="0" destOrd="0" presId="urn:microsoft.com/office/officeart/2005/8/layout/radial6"/>
    <dgm:cxn modelId="{92E96C79-7454-4F94-9CE7-AFB9B9450747}" type="presParOf" srcId="{71EF9F18-D7E5-4215-83AE-7B98F9E89352}" destId="{6C97F261-EC07-47B1-9E77-B7EFA9969503}" srcOrd="0" destOrd="0" presId="urn:microsoft.com/office/officeart/2005/8/layout/radial6"/>
    <dgm:cxn modelId="{6087A709-8655-49D6-9F23-F994BA3886B7}" type="presParOf" srcId="{71EF9F18-D7E5-4215-83AE-7B98F9E89352}" destId="{114EB368-963E-4AE9-9803-71DA395EFA87}" srcOrd="1" destOrd="0" presId="urn:microsoft.com/office/officeart/2005/8/layout/radial6"/>
    <dgm:cxn modelId="{ED70C38A-CDF8-4D4B-BD4B-6FEB3CEC5F49}" type="presParOf" srcId="{71EF9F18-D7E5-4215-83AE-7B98F9E89352}" destId="{296525D1-877D-4BB8-B999-9C33CF82FDB6}" srcOrd="2" destOrd="0" presId="urn:microsoft.com/office/officeart/2005/8/layout/radial6"/>
    <dgm:cxn modelId="{260DAFB4-5E1A-43F8-9EBF-2ACB66677D8E}" type="presParOf" srcId="{71EF9F18-D7E5-4215-83AE-7B98F9E89352}" destId="{4DCFA97F-E212-45CF-A762-96C5759560D0}" srcOrd="3" destOrd="0" presId="urn:microsoft.com/office/officeart/2005/8/layout/radial6"/>
    <dgm:cxn modelId="{2B4CF00A-385C-4C18-A5D8-0672557836B5}" type="presParOf" srcId="{71EF9F18-D7E5-4215-83AE-7B98F9E89352}" destId="{0C3E0148-376F-43D2-AA36-F3722744B12F}" srcOrd="4" destOrd="0" presId="urn:microsoft.com/office/officeart/2005/8/layout/radial6"/>
    <dgm:cxn modelId="{A894C11A-DBF8-479D-967D-05A27A69FD2D}" type="presParOf" srcId="{71EF9F18-D7E5-4215-83AE-7B98F9E89352}" destId="{2D0043C1-0C46-463C-843B-DA2367207F37}" srcOrd="5" destOrd="0" presId="urn:microsoft.com/office/officeart/2005/8/layout/radial6"/>
    <dgm:cxn modelId="{4AC79AD1-070D-4560-AC53-D2543BF18245}" type="presParOf" srcId="{71EF9F18-D7E5-4215-83AE-7B98F9E89352}" destId="{5FEA1C96-3FD4-4D23-A7FC-1D4A330ADA03}" srcOrd="6" destOrd="0" presId="urn:microsoft.com/office/officeart/2005/8/layout/radial6"/>
    <dgm:cxn modelId="{70D47346-576E-4114-910B-8311F3668DF5}" type="presParOf" srcId="{71EF9F18-D7E5-4215-83AE-7B98F9E89352}" destId="{DDE08DFD-FAFD-4B24-9389-016A72D8CA06}" srcOrd="7" destOrd="0" presId="urn:microsoft.com/office/officeart/2005/8/layout/radial6"/>
    <dgm:cxn modelId="{E0110B52-4773-4CE2-94BF-1EF2DC9AB0FA}" type="presParOf" srcId="{71EF9F18-D7E5-4215-83AE-7B98F9E89352}" destId="{8B84C84B-E201-4661-8CF9-A71E981D5024}" srcOrd="8" destOrd="0" presId="urn:microsoft.com/office/officeart/2005/8/layout/radial6"/>
    <dgm:cxn modelId="{9C5B3B26-F443-4F01-BE01-B1566110C965}" type="presParOf" srcId="{71EF9F18-D7E5-4215-83AE-7B98F9E89352}" destId="{B5826C39-C7EE-47F8-80F3-7B65C6F12B1F}" srcOrd="9" destOrd="0" presId="urn:microsoft.com/office/officeart/2005/8/layout/radial6"/>
    <dgm:cxn modelId="{8A79BBDF-6682-4F95-9CE3-F0161A58FAF8}" type="presParOf" srcId="{71EF9F18-D7E5-4215-83AE-7B98F9E89352}" destId="{0FF0493D-27E0-40C0-A59E-C76DFCCE0E0D}" srcOrd="10" destOrd="0" presId="urn:microsoft.com/office/officeart/2005/8/layout/radial6"/>
    <dgm:cxn modelId="{D5187D1C-6E38-4330-B3BD-2D513A9B51C6}" type="presParOf" srcId="{71EF9F18-D7E5-4215-83AE-7B98F9E89352}" destId="{7A28AE48-7811-4E12-B01B-377C13B1377C}" srcOrd="11" destOrd="0" presId="urn:microsoft.com/office/officeart/2005/8/layout/radial6"/>
    <dgm:cxn modelId="{19675FF3-9A98-4FE9-890A-3D4DD759432B}" type="presParOf" srcId="{71EF9F18-D7E5-4215-83AE-7B98F9E89352}" destId="{C517ACF0-0A8B-4555-AA5D-58EDED1856D0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7ACF0-0A8B-4555-AA5D-58EDED1856D0}">
      <dsp:nvSpPr>
        <dsp:cNvPr id="0" name=""/>
        <dsp:cNvSpPr/>
      </dsp:nvSpPr>
      <dsp:spPr>
        <a:xfrm>
          <a:off x="1437594" y="473114"/>
          <a:ext cx="3158227" cy="3158227"/>
        </a:xfrm>
        <a:prstGeom prst="blockArc">
          <a:avLst>
            <a:gd name="adj1" fmla="val 10800000"/>
            <a:gd name="adj2" fmla="val 16200000"/>
            <a:gd name="adj3" fmla="val 4636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826C39-C7EE-47F8-80F3-7B65C6F12B1F}">
      <dsp:nvSpPr>
        <dsp:cNvPr id="0" name=""/>
        <dsp:cNvSpPr/>
      </dsp:nvSpPr>
      <dsp:spPr>
        <a:xfrm>
          <a:off x="1437594" y="473114"/>
          <a:ext cx="3158227" cy="3158227"/>
        </a:xfrm>
        <a:prstGeom prst="blockArc">
          <a:avLst>
            <a:gd name="adj1" fmla="val 5400000"/>
            <a:gd name="adj2" fmla="val 10800000"/>
            <a:gd name="adj3" fmla="val 4636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EA1C96-3FD4-4D23-A7FC-1D4A330ADA03}">
      <dsp:nvSpPr>
        <dsp:cNvPr id="0" name=""/>
        <dsp:cNvSpPr/>
      </dsp:nvSpPr>
      <dsp:spPr>
        <a:xfrm>
          <a:off x="1437594" y="473114"/>
          <a:ext cx="3158227" cy="3158227"/>
        </a:xfrm>
        <a:prstGeom prst="blockArc">
          <a:avLst>
            <a:gd name="adj1" fmla="val 0"/>
            <a:gd name="adj2" fmla="val 5400000"/>
            <a:gd name="adj3" fmla="val 4636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CFA97F-E212-45CF-A762-96C5759560D0}">
      <dsp:nvSpPr>
        <dsp:cNvPr id="0" name=""/>
        <dsp:cNvSpPr/>
      </dsp:nvSpPr>
      <dsp:spPr>
        <a:xfrm>
          <a:off x="1437594" y="473114"/>
          <a:ext cx="3158227" cy="3158227"/>
        </a:xfrm>
        <a:prstGeom prst="blockArc">
          <a:avLst>
            <a:gd name="adj1" fmla="val 16200000"/>
            <a:gd name="adj2" fmla="val 0"/>
            <a:gd name="adj3" fmla="val 463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97F261-EC07-47B1-9E77-B7EFA9969503}">
      <dsp:nvSpPr>
        <dsp:cNvPr id="0" name=""/>
        <dsp:cNvSpPr/>
      </dsp:nvSpPr>
      <dsp:spPr>
        <a:xfrm>
          <a:off x="2290518" y="1326037"/>
          <a:ext cx="1452380" cy="14523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转换</a:t>
          </a:r>
          <a:endParaRPr lang="zh-CN" altLang="en-US" sz="3600" kern="1200" dirty="0"/>
        </a:p>
      </dsp:txBody>
      <dsp:txXfrm>
        <a:off x="2503214" y="1538733"/>
        <a:ext cx="1026988" cy="1026988"/>
      </dsp:txXfrm>
    </dsp:sp>
    <dsp:sp modelId="{114EB368-963E-4AE9-9803-71DA395EFA87}">
      <dsp:nvSpPr>
        <dsp:cNvPr id="0" name=""/>
        <dsp:cNvSpPr/>
      </dsp:nvSpPr>
      <dsp:spPr>
        <a:xfrm>
          <a:off x="2508375" y="1380"/>
          <a:ext cx="1016666" cy="101666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排名</a:t>
          </a:r>
          <a:endParaRPr lang="zh-CN" altLang="en-US" sz="1700" kern="1200" dirty="0"/>
        </a:p>
      </dsp:txBody>
      <dsp:txXfrm>
        <a:off x="2657262" y="150267"/>
        <a:ext cx="718892" cy="718892"/>
      </dsp:txXfrm>
    </dsp:sp>
    <dsp:sp modelId="{0C3E0148-376F-43D2-AA36-F3722744B12F}">
      <dsp:nvSpPr>
        <dsp:cNvPr id="0" name=""/>
        <dsp:cNvSpPr/>
      </dsp:nvSpPr>
      <dsp:spPr>
        <a:xfrm>
          <a:off x="4050889" y="1543894"/>
          <a:ext cx="1016666" cy="101666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调整权重</a:t>
          </a:r>
          <a:endParaRPr lang="zh-CN" altLang="en-US" sz="1700" kern="1200" dirty="0"/>
        </a:p>
      </dsp:txBody>
      <dsp:txXfrm>
        <a:off x="4199776" y="1692781"/>
        <a:ext cx="718892" cy="718892"/>
      </dsp:txXfrm>
    </dsp:sp>
    <dsp:sp modelId="{DDE08DFD-FAFD-4B24-9389-016A72D8CA06}">
      <dsp:nvSpPr>
        <dsp:cNvPr id="0" name=""/>
        <dsp:cNvSpPr/>
      </dsp:nvSpPr>
      <dsp:spPr>
        <a:xfrm>
          <a:off x="2508375" y="3086408"/>
          <a:ext cx="1016666" cy="10166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获得最优组合</a:t>
          </a:r>
          <a:endParaRPr lang="zh-CN" altLang="en-US" sz="1700" kern="1200" dirty="0"/>
        </a:p>
      </dsp:txBody>
      <dsp:txXfrm>
        <a:off x="2657262" y="3235295"/>
        <a:ext cx="718892" cy="718892"/>
      </dsp:txXfrm>
    </dsp:sp>
    <dsp:sp modelId="{0FF0493D-27E0-40C0-A59E-C76DFCCE0E0D}">
      <dsp:nvSpPr>
        <dsp:cNvPr id="0" name=""/>
        <dsp:cNvSpPr/>
      </dsp:nvSpPr>
      <dsp:spPr>
        <a:xfrm>
          <a:off x="965861" y="1543894"/>
          <a:ext cx="1016666" cy="101666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评分</a:t>
          </a:r>
          <a:endParaRPr lang="zh-CN" altLang="en-US" sz="1700" kern="1200" dirty="0"/>
        </a:p>
      </dsp:txBody>
      <dsp:txXfrm>
        <a:off x="1114748" y="1692781"/>
        <a:ext cx="718892" cy="718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1717A71-BDA9-4606-859A-9F073B7918E4}" type="datetimeFigureOut">
              <a:rPr lang="zh-CN" altLang="en-US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zh-CN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7A3A605-BEFC-4774-B5E3-935EF1ADB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87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952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64CFA9-1C26-4522-84FE-14F783FD3762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18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18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M+I+L+K=?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让我们走进</a:t>
            </a:r>
            <a:r>
              <a:rPr lang="en-US" altLang="zh-CN" baseline="0" dirty="0" smtClean="0"/>
              <a:t>MILK</a:t>
            </a:r>
            <a:r>
              <a:rPr lang="zh-CN" altLang="en-US" baseline="0" dirty="0" smtClean="0"/>
              <a:t>项目组的工作作一步的了解。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794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18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517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169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18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618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74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 you </a:t>
            </a:r>
            <a:r>
              <a:rPr lang="en-US" altLang="zh-CN" smtClean="0"/>
              <a:t>for listening!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638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81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042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118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A3A605-BEFC-4774-B5E3-935EF1ADB923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0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7"/>
            <a:ext cx="7772400" cy="122502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70B739-C42B-40D0-A2E5-728CEA8A0AA6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B1F8D-366A-480F-A370-65CD920C198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92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F4A166-710B-4310-845C-5C5E9256973D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8530FD-B017-4632-BDD9-3D39F23CFA8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9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FFD265-7A09-4499-9262-A85989703408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0710AD-9D53-4829-98DF-FEAB7AF3043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000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6211F8-1DEC-4578-88DF-FFBAE34132D1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87828-7643-4E42-8D93-D5E65ADB23C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917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AA2707-4CA9-4F0C-AE53-3E8A925DD2E9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445ED-2AC4-4FAF-911B-3B35578D354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69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3BFC3A-C096-4005-9107-7C067BD722CE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9B60AC-0C3A-43E3-B3F8-DAD9A349D06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4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279263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44C200-2341-4E2E-8B65-3847318932B0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5A1AE3-663E-469D-95FF-BB36033D336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48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77CCAC-0504-48E0-AAD9-95553B44973B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6E4F10-80AE-4CFD-A466-79625F87B26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222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809D1D-630A-491F-AB0C-FAB6EFCE5C72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57DE52-E9D4-4DE1-B743-4FD61D52FA1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67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27543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195919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A8361A-30FA-4BB3-8496-8CBF3D47FEF5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B71C52-B8C5-4419-93E1-33C22C28FAE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36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4A1303-0246-4E03-A708-04712046842D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73C71E-2726-4F2F-8687-645570A1320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608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61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A70B739-C42B-40D0-A2E5-728CEA8A0AA6}" type="datetimeFigureOut">
              <a:rPr lang="zh-CN" altLang="en-US" smtClean="0"/>
              <a:pPr>
                <a:defRPr/>
              </a:pPr>
              <a:t>2010/10/21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61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1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07B1F8D-366A-480F-A370-65CD920C198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18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20.png"/><Relationship Id="rId4" Type="http://schemas.openxmlformats.org/officeDocument/2006/relationships/image" Target="../media/image9.jpe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20.png"/><Relationship Id="rId4" Type="http://schemas.openxmlformats.org/officeDocument/2006/relationships/image" Target="../media/image9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25.jpeg"/><Relationship Id="rId4" Type="http://schemas.openxmlformats.org/officeDocument/2006/relationships/image" Target="../media/image9.jpe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image" Target="../media/image31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29.jpeg"/><Relationship Id="rId5" Type="http://schemas.openxmlformats.org/officeDocument/2006/relationships/image" Target="../media/image10.jpeg"/><Relationship Id="rId10" Type="http://schemas.openxmlformats.org/officeDocument/2006/relationships/image" Target="../media/image28.jpeg"/><Relationship Id="rId4" Type="http://schemas.openxmlformats.org/officeDocument/2006/relationships/image" Target="../media/image9.jpe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milk.sjtu.edu.cn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34.jpeg"/><Relationship Id="rId5" Type="http://schemas.openxmlformats.org/officeDocument/2006/relationships/image" Target="../media/image10.jpeg"/><Relationship Id="rId10" Type="http://schemas.openxmlformats.org/officeDocument/2006/relationships/image" Target="../media/image33.jpeg"/><Relationship Id="rId4" Type="http://schemas.openxmlformats.org/officeDocument/2006/relationships/image" Target="../media/image9.jpeg"/><Relationship Id="rId9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39.jpeg"/><Relationship Id="rId4" Type="http://schemas.openxmlformats.org/officeDocument/2006/relationships/image" Target="../media/image9.jpe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44.png"/><Relationship Id="rId5" Type="http://schemas.openxmlformats.org/officeDocument/2006/relationships/image" Target="../media/image10.jpeg"/><Relationship Id="rId10" Type="http://schemas.openxmlformats.org/officeDocument/2006/relationships/image" Target="../media/image43.png"/><Relationship Id="rId4" Type="http://schemas.openxmlformats.org/officeDocument/2006/relationships/image" Target="../media/image9.jpe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44.png"/><Relationship Id="rId5" Type="http://schemas.openxmlformats.org/officeDocument/2006/relationships/image" Target="../media/image10.jpeg"/><Relationship Id="rId10" Type="http://schemas.openxmlformats.org/officeDocument/2006/relationships/image" Target="../media/image43.png"/><Relationship Id="rId4" Type="http://schemas.openxmlformats.org/officeDocument/2006/relationships/image" Target="../media/image9.jpe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0.jpeg"/><Relationship Id="rId15" Type="http://schemas.openxmlformats.org/officeDocument/2006/relationships/image" Target="../media/image47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9.jpeg"/><Relationship Id="rId9" Type="http://schemas.openxmlformats.org/officeDocument/2006/relationships/diagramLayout" Target="../diagrams/layout1.xml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9.png"/><Relationship Id="rId7" Type="http://schemas.openxmlformats.org/officeDocument/2006/relationships/image" Target="../media/image11.jpe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52.png"/><Relationship Id="rId5" Type="http://schemas.openxmlformats.org/officeDocument/2006/relationships/image" Target="../media/image9.jpe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chart" Target="../charts/chart1.xm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chart" Target="../charts/chart2.xml"/><Relationship Id="rId4" Type="http://schemas.openxmlformats.org/officeDocument/2006/relationships/image" Target="../media/image8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59.png"/><Relationship Id="rId4" Type="http://schemas.openxmlformats.org/officeDocument/2006/relationships/image" Target="../media/image9.jpeg"/><Relationship Id="rId9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63.png"/><Relationship Id="rId5" Type="http://schemas.openxmlformats.org/officeDocument/2006/relationships/image" Target="../media/image10.jpeg"/><Relationship Id="rId10" Type="http://schemas.openxmlformats.org/officeDocument/2006/relationships/image" Target="../media/image62.png"/><Relationship Id="rId4" Type="http://schemas.openxmlformats.org/officeDocument/2006/relationships/image" Target="../media/image9.jpeg"/><Relationship Id="rId9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67.png"/><Relationship Id="rId5" Type="http://schemas.openxmlformats.org/officeDocument/2006/relationships/image" Target="../media/image10.jpeg"/><Relationship Id="rId10" Type="http://schemas.openxmlformats.org/officeDocument/2006/relationships/image" Target="../media/image69.png"/><Relationship Id="rId4" Type="http://schemas.openxmlformats.org/officeDocument/2006/relationships/image" Target="../media/image9.jpe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6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21.png"/><Relationship Id="rId5" Type="http://schemas.openxmlformats.org/officeDocument/2006/relationships/image" Target="../media/image10.jpeg"/><Relationship Id="rId10" Type="http://schemas.openxmlformats.org/officeDocument/2006/relationships/image" Target="../media/image20.png"/><Relationship Id="rId4" Type="http://schemas.openxmlformats.org/officeDocument/2006/relationships/image" Target="../media/image9.jpe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22.png"/><Relationship Id="rId5" Type="http://schemas.openxmlformats.org/officeDocument/2006/relationships/image" Target="../media/image10.jpeg"/><Relationship Id="rId10" Type="http://schemas.openxmlformats.org/officeDocument/2006/relationships/image" Target="../media/image20.png"/><Relationship Id="rId4" Type="http://schemas.openxmlformats.org/officeDocument/2006/relationships/image" Target="../media/image9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1273324"/>
            <a:ext cx="7772400" cy="122502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基于多示例学习的恐怖场景识别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3528" y="2521432"/>
            <a:ext cx="6400800" cy="1954386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		</a:t>
            </a:r>
            <a:r>
              <a:rPr lang="zh-CN" altLang="en-US" dirty="0" smtClean="0">
                <a:solidFill>
                  <a:schemeClr val="tx1"/>
                </a:solidFill>
              </a:rPr>
              <a:t>主讲人：张善丰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立项</a:t>
            </a:r>
            <a:r>
              <a:rPr lang="zh-CN" altLang="en-US" sz="2400" dirty="0"/>
              <a:t>人：</a:t>
            </a:r>
            <a:r>
              <a:rPr lang="zh-CN" altLang="en-US" sz="2400" dirty="0" smtClean="0"/>
              <a:t>吴斌   指导</a:t>
            </a:r>
            <a:r>
              <a:rPr lang="zh-CN" altLang="en-US" sz="2400" dirty="0"/>
              <a:t>老师：蒋兴浩，孙</a:t>
            </a:r>
            <a:r>
              <a:rPr lang="zh-CN" altLang="en-US" sz="2400" dirty="0" smtClean="0"/>
              <a:t>谈锋</a:t>
            </a:r>
            <a:endParaRPr lang="en-US" altLang="zh-CN" sz="2400" dirty="0" smtClean="0"/>
          </a:p>
          <a:p>
            <a:r>
              <a:rPr lang="zh-CN" altLang="en-US" sz="2400" dirty="0" smtClean="0"/>
              <a:t>组员：樊静文</a:t>
            </a:r>
            <a:endParaRPr lang="en-US" altLang="zh-CN" sz="2400" dirty="0"/>
          </a:p>
          <a:p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625" y="3251682"/>
            <a:ext cx="2684116" cy="244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179512" y="193204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r>
              <a:rPr lang="zh-CN" altLang="en-US" dirty="0" smtClean="0"/>
              <a:t>项目编号：</a:t>
            </a:r>
            <a:r>
              <a:rPr lang="en-US" altLang="zh-CN" u="sng" dirty="0"/>
              <a:t>S03617030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201316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17</a:t>
            </a:r>
            <a:r>
              <a:rPr lang="zh-CN" altLang="en-US" dirty="0" smtClean="0"/>
              <a:t>期</a:t>
            </a:r>
            <a:r>
              <a:rPr lang="en-US" altLang="zh-CN" dirty="0" smtClean="0"/>
              <a:t>PRP</a:t>
            </a:r>
            <a:r>
              <a:rPr lang="zh-CN" altLang="en-US" dirty="0" smtClean="0"/>
              <a:t>项目答辩</a:t>
            </a:r>
            <a:r>
              <a:rPr lang="en-US" altLang="zh-CN" dirty="0" smtClean="0"/>
              <a:t>——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5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96" y="235344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多示例学习</a:t>
            </a:r>
            <a:endParaRPr lang="zh-CN" altLang="en-US" sz="3600" dirty="0"/>
          </a:p>
        </p:txBody>
      </p:sp>
      <p:sp>
        <p:nvSpPr>
          <p:cNvPr id="9" name="右箭头 8"/>
          <p:cNvSpPr/>
          <p:nvPr/>
        </p:nvSpPr>
        <p:spPr>
          <a:xfrm>
            <a:off x="2483768" y="2280565"/>
            <a:ext cx="789313" cy="792088"/>
          </a:xfrm>
          <a:prstGeom prst="rightArrow">
            <a:avLst>
              <a:gd name="adj1" fmla="val 50000"/>
              <a:gd name="adj2" fmla="val 48609"/>
            </a:avLst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71" y="2154432"/>
            <a:ext cx="1563860" cy="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49" y="2154432"/>
            <a:ext cx="1580803" cy="98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069" y="2154432"/>
            <a:ext cx="1587342" cy="98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6948264" y="2065412"/>
            <a:ext cx="1728192" cy="1224136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19872" y="1864218"/>
            <a:ext cx="5374263" cy="1641353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08817" y="2267443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+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5794" y="1273324"/>
            <a:ext cx="484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+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4" grpId="0" animBg="1"/>
      <p:bldP spid="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811" y="769268"/>
            <a:ext cx="1862683" cy="1135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33364"/>
            <a:ext cx="1870104" cy="11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905372"/>
            <a:ext cx="1862683" cy="11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右箭头 19"/>
          <p:cNvSpPr/>
          <p:nvPr/>
        </p:nvSpPr>
        <p:spPr>
          <a:xfrm rot="5400000">
            <a:off x="4353081" y="2070789"/>
            <a:ext cx="613161" cy="792088"/>
          </a:xfrm>
          <a:prstGeom prst="rightArrow">
            <a:avLst>
              <a:gd name="adj1" fmla="val 50000"/>
              <a:gd name="adj2" fmla="val 48609"/>
            </a:avLst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1691680" y="3001516"/>
            <a:ext cx="1224136" cy="66597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Color Structure</a:t>
            </a:r>
            <a:endParaRPr lang="zh-CN" altLang="en-US" dirty="0"/>
          </a:p>
        </p:txBody>
      </p:sp>
      <p:sp>
        <p:nvSpPr>
          <p:cNvPr id="21" name="圆角矩形标注 20"/>
          <p:cNvSpPr/>
          <p:nvPr/>
        </p:nvSpPr>
        <p:spPr>
          <a:xfrm>
            <a:off x="4012226" y="3001516"/>
            <a:ext cx="1261460" cy="66597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Spectral centroid</a:t>
            </a:r>
            <a:endParaRPr lang="zh-CN" altLang="en-US" dirty="0"/>
          </a:p>
        </p:txBody>
      </p:sp>
      <p:sp>
        <p:nvSpPr>
          <p:cNvPr id="22" name="圆角矩形标注 21"/>
          <p:cNvSpPr/>
          <p:nvPr/>
        </p:nvSpPr>
        <p:spPr>
          <a:xfrm>
            <a:off x="6372200" y="3001516"/>
            <a:ext cx="1296144" cy="66597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Motion Level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92406" y="31498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68670" y="314983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41406" y="436966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重要程度？</a:t>
            </a:r>
            <a:endParaRPr lang="zh-CN" altLang="en-US" sz="3200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2303748" y="3620155"/>
            <a:ext cx="1196407" cy="74951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7" idx="0"/>
          </p:cNvCxnSpPr>
          <p:nvPr/>
        </p:nvCxnSpPr>
        <p:spPr>
          <a:xfrm>
            <a:off x="4659661" y="3667490"/>
            <a:ext cx="0" cy="70217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5714603" y="3667490"/>
            <a:ext cx="1316212" cy="70217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5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 animBg="1"/>
      <p:bldP spid="21" grpId="0" animBg="1"/>
      <p:bldP spid="22" grpId="0" animBg="1"/>
      <p:bldP spid="6" grpId="0"/>
      <p:bldP spid="24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C:\Users\Wubin\Desktop\PPT\img\humanbrai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129308"/>
            <a:ext cx="2119233" cy="21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 descr="C:\Users\Wubin\Desktop\PPT\img\苹果电脑图标下载14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41276"/>
            <a:ext cx="3212338" cy="30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 rot="10800000">
            <a:off x="3851920" y="1705372"/>
            <a:ext cx="1800200" cy="108012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132" name="Picture 4" descr="C:\Users\Wubin\Desktop\PPT\img\online-survey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650" y="2949917"/>
            <a:ext cx="2478167" cy="185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右箭头 24"/>
          <p:cNvSpPr/>
          <p:nvPr/>
        </p:nvSpPr>
        <p:spPr>
          <a:xfrm rot="12593114">
            <a:off x="2626011" y="2961989"/>
            <a:ext cx="1093331" cy="113908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65827" y="369456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拟合权重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269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141804" y="841276"/>
            <a:ext cx="5616623" cy="2341190"/>
            <a:chOff x="39371" y="1091719"/>
            <a:chExt cx="1990224" cy="1641519"/>
          </a:xfrm>
          <a:scene3d>
            <a:camera prst="orthographicFront"/>
            <a:lightRig rig="flat" dir="t"/>
          </a:scene3d>
        </p:grpSpPr>
        <p:sp>
          <p:nvSpPr>
            <p:cNvPr id="13" name="圆角矩形​​ 12"/>
            <p:cNvSpPr/>
            <p:nvPr/>
          </p:nvSpPr>
          <p:spPr>
            <a:xfrm>
              <a:off x="39371" y="1091719"/>
              <a:ext cx="1990224" cy="1641519"/>
            </a:xfrm>
            <a:prstGeom prst="roundRect">
              <a:avLst>
                <a:gd name="adj" fmla="val 10000"/>
              </a:avLst>
            </a:prstGeom>
            <a:sp3d z="-190500" extrusionH="12700" prstMaterial="plastic">
              <a:bevelT w="50800" h="50800"/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圆角矩形​​ 4"/>
            <p:cNvSpPr/>
            <p:nvPr/>
          </p:nvSpPr>
          <p:spPr>
            <a:xfrm>
              <a:off x="117629" y="1161710"/>
              <a:ext cx="1806985" cy="1329071"/>
            </a:xfrm>
            <a:prstGeom prst="rect">
              <a:avLst/>
            </a:prstGeom>
            <a:sp3d z="-1905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6675" tIns="66675" rIns="66675" bIns="66675" spcCol="1270"/>
            <a:lstStyle/>
            <a:p>
              <a:pPr marL="285750" lvl="1" indent="-285750" defTabSz="1555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de-DE" altLang="zh-CN" sz="2400" dirty="0"/>
                <a:t>It is amazing that you are just undergrads!</a:t>
              </a:r>
            </a:p>
            <a:p>
              <a:pPr marL="285750" lvl="1" indent="-285750" defTabSz="1555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de-DE" altLang="zh-CN" sz="2400" dirty="0"/>
                <a:t>Yes,your proposal is good enough even for a graduate thesis</a:t>
              </a:r>
              <a:r>
                <a:rPr lang="de-DE" altLang="zh-CN" sz="2400" dirty="0" smtClean="0"/>
                <a:t>.</a:t>
              </a:r>
            </a:p>
            <a:p>
              <a:pPr marL="3028950" lvl="7" indent="-285750" defTabSz="1555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dirty="0"/>
                <a:t>周志华教授，南京大学，长江</a:t>
              </a:r>
              <a:r>
                <a:rPr lang="zh-CN" altLang="en-US" dirty="0" smtClean="0"/>
                <a:t>学者</a:t>
              </a:r>
              <a:endParaRPr lang="zh-CN" altLang="en-US" sz="3500" dirty="0"/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3495954" y="3631625"/>
            <a:ext cx="5248924" cy="1584176"/>
            <a:chOff x="39371" y="1091719"/>
            <a:chExt cx="1990224" cy="1641519"/>
          </a:xfrm>
          <a:scene3d>
            <a:camera prst="orthographicFront"/>
            <a:lightRig rig="flat" dir="t"/>
          </a:scene3d>
        </p:grpSpPr>
        <p:sp>
          <p:nvSpPr>
            <p:cNvPr id="20" name="圆角矩形​​ 19"/>
            <p:cNvSpPr/>
            <p:nvPr/>
          </p:nvSpPr>
          <p:spPr>
            <a:xfrm>
              <a:off x="39371" y="1091719"/>
              <a:ext cx="1990224" cy="1641519"/>
            </a:xfrm>
            <a:prstGeom prst="roundRect">
              <a:avLst>
                <a:gd name="adj" fmla="val 10000"/>
              </a:avLst>
            </a:prstGeom>
            <a:sp3d z="-190500" extrusionH="12700" prstMaterial="plastic">
              <a:bevelT w="50800" h="50800"/>
            </a:sp3d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圆角矩形​​ 4"/>
            <p:cNvSpPr/>
            <p:nvPr/>
          </p:nvSpPr>
          <p:spPr>
            <a:xfrm>
              <a:off x="117629" y="1161710"/>
              <a:ext cx="1806985" cy="1329071"/>
            </a:xfrm>
            <a:prstGeom prst="rect">
              <a:avLst/>
            </a:prstGeom>
            <a:sp3d z="-1905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6675" tIns="66675" rIns="66675" bIns="66675" spcCol="1270"/>
            <a:lstStyle/>
            <a:p>
              <a:pPr marL="285750" lvl="1" indent="-285750" defTabSz="1555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en-US" altLang="zh-CN" sz="2400" dirty="0"/>
                <a:t>Your proposal looks quite reasonable and impressing</a:t>
              </a:r>
              <a:r>
                <a:rPr lang="en-US" altLang="zh-CN" sz="2400" dirty="0" smtClean="0"/>
                <a:t>!</a:t>
              </a:r>
            </a:p>
            <a:p>
              <a:pPr marL="3028950" lvl="7" indent="-285750" defTabSz="15557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dirty="0" smtClean="0"/>
                <a:t>梅涛博士，微软亚洲研究院</a:t>
              </a:r>
              <a:endParaRPr lang="zh-CN" altLang="en-US" sz="2400" dirty="0"/>
            </a:p>
          </p:txBody>
        </p:sp>
      </p:grpSp>
      <p:pic>
        <p:nvPicPr>
          <p:cNvPr id="22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51" y="1777380"/>
            <a:ext cx="1379853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9388"/>
            <a:ext cx="1440160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37" y="1849386"/>
            <a:ext cx="1351987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49387"/>
            <a:ext cx="1525506" cy="91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49388"/>
            <a:ext cx="1350688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102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研究计划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8840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算法设计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1680" y="2922777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数据库</a:t>
            </a:r>
            <a:r>
              <a:rPr lang="en-US" altLang="zh-CN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</a:t>
            </a:r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调研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9359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系统实现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1986" name="Picture 2" descr="C:\Users\Wubin\Desktop\PPT\img\walking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39" y="121196"/>
            <a:ext cx="1503281" cy="15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7380866" y="2938166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成果</a:t>
            </a:r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</a:t>
            </a:r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展望</a:t>
            </a:r>
            <a:endParaRPr lang="zh-CN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747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4" name="Picture 2" descr="C:\Users\Wubin\Desktop\PPT\img\people_cartoon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33" y="1877233"/>
            <a:ext cx="1911000" cy="12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C:\Users\Wubin\Desktop\PPT\img\database_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5" y="1777380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550" y="1328803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1200</a:t>
            </a:r>
            <a:r>
              <a:rPr lang="zh-CN" altLang="en-US" sz="2400" dirty="0" smtClean="0"/>
              <a:t>个视频</a:t>
            </a:r>
            <a:endParaRPr lang="zh-CN" altLang="en-US" sz="2400" dirty="0"/>
          </a:p>
        </p:txBody>
      </p:sp>
      <p:pic>
        <p:nvPicPr>
          <p:cNvPr id="49156" name="Picture 4" descr="C:\Users\Wubin\Desktop\PPT\img\chucky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6846">
            <a:off x="258777" y="2947560"/>
            <a:ext cx="1205946" cy="80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5" descr="C:\Users\Wubin\Desktop\PPT\img\xpdesk.cn200981119331484b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8753">
            <a:off x="537113" y="3069278"/>
            <a:ext cx="1131703" cy="84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C:\Users\Wubin\Desktop\PPT\img\saw4~Saw-IV-Posters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63" y="3047304"/>
            <a:ext cx="1078235" cy="160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箭头 20"/>
          <p:cNvSpPr/>
          <p:nvPr/>
        </p:nvSpPr>
        <p:spPr>
          <a:xfrm>
            <a:off x="2411760" y="2153110"/>
            <a:ext cx="975287" cy="792088"/>
          </a:xfrm>
          <a:prstGeom prst="rightArrow">
            <a:avLst>
              <a:gd name="adj1" fmla="val 50000"/>
              <a:gd name="adj2" fmla="val 48609"/>
            </a:avLst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筛选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5771372" y="2153110"/>
            <a:ext cx="975287" cy="792088"/>
          </a:xfrm>
          <a:prstGeom prst="rightArrow">
            <a:avLst>
              <a:gd name="adj1" fmla="val 50000"/>
              <a:gd name="adj2" fmla="val 48609"/>
            </a:avLst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发放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84709" y="332221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测试</a:t>
            </a:r>
            <a:endParaRPr lang="zh-CN" altLang="en-US" sz="2800" dirty="0"/>
          </a:p>
        </p:txBody>
      </p:sp>
      <p:pic>
        <p:nvPicPr>
          <p:cNvPr id="49161" name="Picture 9" descr="C:\Users\Wubin\Desktop\PPT\img\website_design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681" y="1888860"/>
            <a:ext cx="1898393" cy="147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5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1063" y="614603"/>
            <a:ext cx="3445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8"/>
              </a:rPr>
              <a:t>http://milk.sjtu.edu.cn</a:t>
            </a:r>
            <a:r>
              <a:rPr lang="en-US" altLang="zh-CN" sz="2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</a:t>
            </a:r>
            <a:endParaRPr lang="zh-CN" altLang="en-US" sz="2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26" y="1329333"/>
            <a:ext cx="5546725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38" y="1129308"/>
            <a:ext cx="6129338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138" y="1653183"/>
            <a:ext cx="630237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4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96" y="1201736"/>
            <a:ext cx="4474857" cy="2611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07196" y="1777380"/>
            <a:ext cx="3820788" cy="144016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854490" y="2065412"/>
            <a:ext cx="60228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/>
              <a:t>2010</a:t>
            </a:r>
            <a:r>
              <a:rPr lang="zh-CN" altLang="en-US" sz="6600" dirty="0" smtClean="0"/>
              <a:t>年</a:t>
            </a:r>
            <a:r>
              <a:rPr lang="en-US" altLang="zh-CN" sz="6600" dirty="0" smtClean="0"/>
              <a:t>5</a:t>
            </a:r>
            <a:r>
              <a:rPr lang="zh-CN" altLang="en-US" sz="6600" dirty="0" smtClean="0"/>
              <a:t>月</a:t>
            </a:r>
            <a:r>
              <a:rPr lang="en-US" altLang="zh-CN" sz="6600" dirty="0" smtClean="0"/>
              <a:t>31</a:t>
            </a:r>
            <a:r>
              <a:rPr lang="zh-CN" altLang="en-US" sz="6600" dirty="0" smtClean="0"/>
              <a:t>日</a:t>
            </a:r>
            <a:endParaRPr lang="zh-CN" alt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5948366" y="2157745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单日</a:t>
            </a:r>
            <a:r>
              <a:rPr lang="en-US" altLang="zh-CN" sz="2400" dirty="0" smtClean="0"/>
              <a:t>6000</a:t>
            </a:r>
            <a:r>
              <a:rPr lang="zh-CN" altLang="en-US" sz="2400" dirty="0" smtClean="0"/>
              <a:t>浏览量</a:t>
            </a:r>
            <a:endParaRPr lang="zh-CN" altLang="en-US" sz="2400" dirty="0"/>
          </a:p>
        </p:txBody>
      </p:sp>
      <p:pic>
        <p:nvPicPr>
          <p:cNvPr id="50178" name="Picture 2" descr="D:\M.I.L.K\6.成果\milk海报(黑白版本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9259">
            <a:off x="1895455" y="1086739"/>
            <a:ext cx="2950363" cy="41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84168" y="2857500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各大著名论坛，</a:t>
            </a:r>
            <a:endParaRPr lang="en-US" altLang="zh-CN" sz="2400" dirty="0" smtClean="0"/>
          </a:p>
          <a:p>
            <a:r>
              <a:rPr lang="zh-CN" altLang="en-US" sz="2400" dirty="0" smtClean="0"/>
              <a:t>高校宣传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84168" y="3937620"/>
            <a:ext cx="2409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截止</a:t>
            </a:r>
            <a:r>
              <a:rPr lang="en-US" altLang="zh-CN" sz="2400" dirty="0" smtClean="0"/>
              <a:t>7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31</a:t>
            </a:r>
            <a:r>
              <a:rPr lang="zh-CN" altLang="en-US" sz="2400" dirty="0" smtClean="0"/>
              <a:t>日，</a:t>
            </a:r>
            <a:endParaRPr lang="en-US" altLang="zh-CN" sz="2400" dirty="0" smtClean="0"/>
          </a:p>
          <a:p>
            <a:r>
              <a:rPr lang="en-US" altLang="zh-CN" sz="2400" dirty="0" smtClean="0"/>
              <a:t>6920</a:t>
            </a:r>
            <a:r>
              <a:rPr lang="zh-CN" altLang="en-US" sz="2400" dirty="0" smtClean="0"/>
              <a:t>个有效评分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44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5491E-6 L 0.24357 -0.2229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-1116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4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52969" y="371766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非恐怖</a:t>
            </a:r>
            <a:endParaRPr lang="zh-CN" altLang="en-US" sz="32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37" y="1082641"/>
            <a:ext cx="3388999" cy="1342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51" y="1082641"/>
            <a:ext cx="256222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>
          <a:xfrm rot="5400000">
            <a:off x="4247223" y="2316702"/>
            <a:ext cx="865578" cy="792088"/>
          </a:xfrm>
          <a:prstGeom prst="rightArrow">
            <a:avLst>
              <a:gd name="adj1" fmla="val 50000"/>
              <a:gd name="adj2" fmla="val 48609"/>
            </a:avLst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1204" name="Picture 4" descr="C:\Users\Wubin\Desktop\PPT\img\Free_Database_Icons_by_artistsvalley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77" y="3289548"/>
            <a:ext cx="1777380" cy="177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51" y="1777380"/>
            <a:ext cx="1379853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9388"/>
            <a:ext cx="1440160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37" y="1849386"/>
            <a:ext cx="1351987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49387"/>
            <a:ext cx="1525506" cy="91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49388"/>
            <a:ext cx="1350688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102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研究计划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8840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算法设计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1680" y="2922777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数据库</a:t>
            </a:r>
            <a:r>
              <a:rPr lang="en-US" altLang="zh-CN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</a:t>
            </a:r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调研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9359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系统实现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58879" y="2922777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成果</a:t>
            </a:r>
            <a:endParaRPr lang="zh-CN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1986" name="Picture 2" descr="C:\Users\Wubin\Desktop\PPT\img\walking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026" y="154023"/>
            <a:ext cx="1503281" cy="15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7340"/>
            <a:ext cx="1450504" cy="1224136"/>
          </a:xfrm>
        </p:spPr>
        <p:txBody>
          <a:bodyPr>
            <a:normAutofit lnSpcReduction="1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indent="0">
              <a:buNone/>
            </a:pPr>
            <a:r>
              <a:rPr lang="en-US" altLang="zh-CN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M.</a:t>
            </a:r>
            <a:endParaRPr lang="zh-CN" altLang="en-US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475700" y="1300036"/>
            <a:ext cx="962588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I.</a:t>
            </a:r>
            <a:endParaRPr lang="zh-CN" altLang="en-US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156176" y="1300036"/>
            <a:ext cx="962588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L.</a:t>
            </a:r>
            <a:endParaRPr lang="zh-CN" altLang="en-US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3491880" y="2435324"/>
            <a:ext cx="108012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altLang="zh-CN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K.</a:t>
            </a:r>
            <a:endParaRPr lang="zh-CN" altLang="en-US" sz="8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7204" y="1912104"/>
            <a:ext cx="132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ultiple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9952" y="191210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nstance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6256" y="191210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earning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50746" y="2929508"/>
            <a:ext cx="2425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 </a:t>
            </a:r>
            <a:r>
              <a:rPr lang="en-US" altLang="zh-CN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Coorperation</a:t>
            </a:r>
            <a:endParaRPr lang="zh-CN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05326" y="2221622"/>
            <a:ext cx="1257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=   ?</a:t>
            </a:r>
            <a:endParaRPr lang="zh-CN" altLang="en-US" sz="40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448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22222E-6 L -0.00729 0.107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5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0.20798 0.107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99" y="5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-0.42326 0.107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63" y="5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-0.04427 -0.0911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4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73324"/>
            <a:ext cx="536585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椭圆 1"/>
          <p:cNvSpPr/>
          <p:nvPr/>
        </p:nvSpPr>
        <p:spPr>
          <a:xfrm>
            <a:off x="3131840" y="2641476"/>
            <a:ext cx="360040" cy="36004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3248" y="750104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Diversity Density</a:t>
            </a:r>
            <a:endParaRPr lang="zh-CN" altLang="en-US" sz="2800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491880" y="1705372"/>
            <a:ext cx="1440160" cy="93610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3248" y="4718646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EM-DD=EM+DD</a:t>
            </a:r>
            <a:endParaRPr lang="zh-CN" altLang="en-US" sz="2800" dirty="0"/>
          </a:p>
        </p:txBody>
      </p:sp>
      <p:sp>
        <p:nvSpPr>
          <p:cNvPr id="14" name="椭圆 13"/>
          <p:cNvSpPr/>
          <p:nvPr/>
        </p:nvSpPr>
        <p:spPr>
          <a:xfrm>
            <a:off x="5252288" y="3793604"/>
            <a:ext cx="360040" cy="36004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51920" y="1489348"/>
            <a:ext cx="360040" cy="36004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97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/>
      <p:bldP spid="14" grpId="0" animBg="1"/>
      <p:bldP spid="14" grpId="1" animBg="1"/>
      <p:bldP spid="15" grpId="0" animBg="1"/>
      <p:bldP spid="1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73324"/>
            <a:ext cx="536585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椭圆 1"/>
          <p:cNvSpPr/>
          <p:nvPr/>
        </p:nvSpPr>
        <p:spPr>
          <a:xfrm>
            <a:off x="3131840" y="2641476"/>
            <a:ext cx="360040" cy="36004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52288" y="3793604"/>
            <a:ext cx="360040" cy="36004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51920" y="1489348"/>
            <a:ext cx="360040" cy="36004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31640" y="720164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进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：</a:t>
            </a:r>
            <a:endParaRPr lang="zh-CN" alt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193204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/>
              <a:t>改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6966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53" y="700088"/>
            <a:ext cx="12001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914" y="769268"/>
            <a:ext cx="12001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841276"/>
            <a:ext cx="12001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右箭头 17"/>
          <p:cNvSpPr/>
          <p:nvPr/>
        </p:nvSpPr>
        <p:spPr>
          <a:xfrm rot="5400000">
            <a:off x="4163222" y="2462197"/>
            <a:ext cx="865578" cy="792088"/>
          </a:xfrm>
          <a:prstGeom prst="rightArrow">
            <a:avLst>
              <a:gd name="adj1" fmla="val 50000"/>
              <a:gd name="adj2" fmla="val 48609"/>
            </a:avLst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4" y="3273952"/>
            <a:ext cx="1082337" cy="12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5" y="3343132"/>
            <a:ext cx="1082337" cy="12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57" y="3415140"/>
            <a:ext cx="1082337" cy="12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61" y="3747547"/>
            <a:ext cx="2005427" cy="63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081" y="3477325"/>
            <a:ext cx="2276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89" y="3756501"/>
            <a:ext cx="2195514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81581" y="2535075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EM-DD</a:t>
            </a:r>
            <a:endParaRPr lang="zh-CN" altLang="en-US" sz="3600" dirty="0"/>
          </a:p>
        </p:txBody>
      </p:sp>
      <p:sp>
        <p:nvSpPr>
          <p:cNvPr id="5" name="椭圆 4"/>
          <p:cNvSpPr/>
          <p:nvPr/>
        </p:nvSpPr>
        <p:spPr>
          <a:xfrm>
            <a:off x="7086786" y="3329213"/>
            <a:ext cx="1656184" cy="1530592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0837" y="4305807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FF0000"/>
                </a:solidFill>
              </a:rPr>
              <a:t>+</a:t>
            </a:r>
            <a:endParaRPr lang="zh-CN" altLang="en-US" sz="6600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2607" y="3317308"/>
            <a:ext cx="6419975" cy="153059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87624" y="4279644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7030A0"/>
                </a:solidFill>
              </a:rPr>
              <a:t>-</a:t>
            </a:r>
            <a:endParaRPr lang="zh-CN" altLang="en-US" sz="6600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75856" y="4310411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7030A0"/>
                </a:solidFill>
              </a:rPr>
              <a:t>-</a:t>
            </a:r>
            <a:endParaRPr lang="zh-CN" altLang="en-US" sz="6600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8104" y="4279644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7030A0"/>
                </a:solidFill>
              </a:rPr>
              <a:t>-</a:t>
            </a:r>
            <a:endParaRPr lang="zh-CN" altLang="en-US" sz="6600" dirty="0">
              <a:solidFill>
                <a:srgbClr val="7030A0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742650" y="748959"/>
            <a:ext cx="1656184" cy="1530592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99234" y="1653545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FF0000"/>
                </a:solidFill>
              </a:rPr>
              <a:t>+</a:t>
            </a:r>
            <a:endParaRPr lang="zh-CN" alt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1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  <p:bldP spid="5" grpId="0" animBg="1"/>
      <p:bldP spid="6" grpId="0"/>
      <p:bldP spid="28" grpId="0" animBg="1"/>
      <p:bldP spid="29" grpId="0"/>
      <p:bldP spid="30" grpId="0"/>
      <p:bldP spid="31" grpId="0"/>
      <p:bldP spid="32" grpId="0" animBg="1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4" y="769268"/>
            <a:ext cx="1082337" cy="12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5" y="838448"/>
            <a:ext cx="1082337" cy="12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57" y="910456"/>
            <a:ext cx="1082337" cy="129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061" y="1242863"/>
            <a:ext cx="2005427" cy="63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2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081" y="972641"/>
            <a:ext cx="2276475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3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89" y="1251817"/>
            <a:ext cx="2195514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7086786" y="824529"/>
            <a:ext cx="1656184" cy="1530592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30837" y="1801123"/>
            <a:ext cx="67839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FF0000"/>
                </a:solidFill>
              </a:rPr>
              <a:t>+</a:t>
            </a:r>
            <a:endParaRPr lang="zh-CN" altLang="en-US" sz="6600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2607" y="812624"/>
            <a:ext cx="6419975" cy="153059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4227" y="1761655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7030A0"/>
                </a:solidFill>
              </a:rPr>
              <a:t>-</a:t>
            </a:r>
            <a:endParaRPr lang="zh-CN" altLang="en-US" sz="6600" dirty="0">
              <a:solidFill>
                <a:srgbClr val="7030A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42459" y="1784515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7030A0"/>
                </a:solidFill>
              </a:rPr>
              <a:t>-</a:t>
            </a:r>
            <a:endParaRPr lang="zh-CN" altLang="en-US" sz="6600" dirty="0">
              <a:solidFill>
                <a:srgbClr val="7030A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8104" y="1774960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7030A0"/>
                </a:solidFill>
              </a:rPr>
              <a:t>-</a:t>
            </a:r>
            <a:endParaRPr lang="zh-CN" altLang="en-US" sz="6600" dirty="0">
              <a:solidFill>
                <a:srgbClr val="7030A0"/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815" y="3721596"/>
            <a:ext cx="12001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76" y="3790776"/>
            <a:ext cx="12001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98" y="3862784"/>
            <a:ext cx="12001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右箭头 35"/>
          <p:cNvSpPr/>
          <p:nvPr/>
        </p:nvSpPr>
        <p:spPr>
          <a:xfrm rot="5400000">
            <a:off x="4330732" y="2722158"/>
            <a:ext cx="530994" cy="1200585"/>
          </a:xfrm>
          <a:prstGeom prst="rightArrow">
            <a:avLst>
              <a:gd name="adj1" fmla="val 50000"/>
              <a:gd name="adj2" fmla="val 48609"/>
            </a:avLst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31971" y="3862784"/>
            <a:ext cx="34419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Multiple Distance-</a:t>
            </a:r>
          </a:p>
          <a:p>
            <a:r>
              <a:rPr lang="en-US" altLang="zh-CN" sz="3200" dirty="0" smtClean="0"/>
              <a:t>EMDD</a:t>
            </a:r>
            <a:endParaRPr lang="zh-CN" altLang="en-US" sz="3200" dirty="0"/>
          </a:p>
        </p:txBody>
      </p:sp>
      <p:sp>
        <p:nvSpPr>
          <p:cNvPr id="38" name="椭圆 37"/>
          <p:cNvSpPr/>
          <p:nvPr/>
        </p:nvSpPr>
        <p:spPr>
          <a:xfrm>
            <a:off x="3779912" y="3770467"/>
            <a:ext cx="1656184" cy="1530592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98162" y="4675053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7030A0"/>
                </a:solidFill>
              </a:rPr>
              <a:t>-</a:t>
            </a:r>
            <a:endParaRPr lang="zh-CN" altLang="en-US" sz="6600" dirty="0">
              <a:solidFill>
                <a:srgbClr val="7030A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9065" y="2859953"/>
            <a:ext cx="6385813" cy="1970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右箭头 39"/>
          <p:cNvSpPr/>
          <p:nvPr/>
        </p:nvSpPr>
        <p:spPr>
          <a:xfrm rot="5400000">
            <a:off x="7649381" y="2359367"/>
            <a:ext cx="530994" cy="498692"/>
          </a:xfrm>
          <a:prstGeom prst="rightArrow">
            <a:avLst>
              <a:gd name="adj1" fmla="val 50000"/>
              <a:gd name="adj2" fmla="val 48609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右箭头 40"/>
          <p:cNvSpPr/>
          <p:nvPr/>
        </p:nvSpPr>
        <p:spPr>
          <a:xfrm rot="5400000">
            <a:off x="5173032" y="2345109"/>
            <a:ext cx="530994" cy="498692"/>
          </a:xfrm>
          <a:prstGeom prst="rightArrow">
            <a:avLst>
              <a:gd name="adj1" fmla="val 50000"/>
              <a:gd name="adj2" fmla="val 4860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右箭头 41"/>
          <p:cNvSpPr/>
          <p:nvPr/>
        </p:nvSpPr>
        <p:spPr>
          <a:xfrm rot="5400000">
            <a:off x="3513561" y="2345109"/>
            <a:ext cx="530994" cy="498692"/>
          </a:xfrm>
          <a:prstGeom prst="rightArrow">
            <a:avLst>
              <a:gd name="adj1" fmla="val 50000"/>
              <a:gd name="adj2" fmla="val 4860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43" name="右箭头 42"/>
          <p:cNvSpPr/>
          <p:nvPr/>
        </p:nvSpPr>
        <p:spPr>
          <a:xfrm rot="5400000">
            <a:off x="1263568" y="2354664"/>
            <a:ext cx="530994" cy="498692"/>
          </a:xfrm>
          <a:prstGeom prst="rightArrow">
            <a:avLst>
              <a:gd name="adj1" fmla="val 50000"/>
              <a:gd name="adj2" fmla="val 486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31640" y="3912323"/>
            <a:ext cx="1008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进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：</a:t>
            </a:r>
            <a:endParaRPr lang="zh-CN" alt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395536" y="3385363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/>
              <a:t>改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71335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8" grpId="0" animBg="1"/>
      <p:bldP spid="29" grpId="0"/>
      <p:bldP spid="30" grpId="0"/>
      <p:bldP spid="31" grpId="0"/>
      <p:bldP spid="36" grpId="0" animBg="1"/>
      <p:bldP spid="37" grpId="0"/>
      <p:bldP spid="38" grpId="0" animBg="1"/>
      <p:bldP spid="39" grpId="0"/>
      <p:bldP spid="2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420119277"/>
              </p:ext>
            </p:extLst>
          </p:nvPr>
        </p:nvGraphicFramePr>
        <p:xfrm>
          <a:off x="1617124" y="1129308"/>
          <a:ext cx="6033417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57036"/>
            <a:ext cx="1438278" cy="108149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581" y="650521"/>
            <a:ext cx="1438691" cy="128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524" y="2497460"/>
            <a:ext cx="1970123" cy="1311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 descr="C:\Users\Wubin\Desktop\PPT\img\34276996bd34e1eea07ee3ffdb79151a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369668"/>
            <a:ext cx="1944216" cy="129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97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51" y="1777380"/>
            <a:ext cx="1379853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9388"/>
            <a:ext cx="1440160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37" y="1849386"/>
            <a:ext cx="1351987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49387"/>
            <a:ext cx="1525506" cy="91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49388"/>
            <a:ext cx="1350688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102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研究计划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8840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算法设计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1680" y="2922777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数据库</a:t>
            </a:r>
            <a:r>
              <a:rPr lang="en-US" altLang="zh-CN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</a:t>
            </a:r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调研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9359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系统实现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1986" name="Picture 2" descr="C:\Users\Wubin\Desktop\PPT\img\walking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59" y="98939"/>
            <a:ext cx="1503281" cy="15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7380866" y="2938166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成果</a:t>
            </a:r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</a:t>
            </a:r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展望</a:t>
            </a:r>
            <a:endParaRPr lang="zh-CN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076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通用图详细（1）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-382860"/>
            <a:ext cx="4355976" cy="6167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93378" y="769268"/>
            <a:ext cx="1524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Tools:</a:t>
            </a:r>
            <a:endParaRPr lang="zh-CN" altLang="en-US" sz="4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34" y="830409"/>
            <a:ext cx="1577266" cy="12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899" y="1849388"/>
            <a:ext cx="1042988" cy="113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208" y="2569468"/>
            <a:ext cx="1447602" cy="13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26" y="4024117"/>
            <a:ext cx="393847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078270" y="494573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…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260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3137718350"/>
              </p:ext>
            </p:extLst>
          </p:nvPr>
        </p:nvGraphicFramePr>
        <p:xfrm>
          <a:off x="179075" y="913284"/>
          <a:ext cx="7288500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964" y="3219040"/>
            <a:ext cx="159067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549847159"/>
              </p:ext>
            </p:extLst>
          </p:nvPr>
        </p:nvGraphicFramePr>
        <p:xfrm>
          <a:off x="683568" y="1273324"/>
          <a:ext cx="5804807" cy="3960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80655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11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51" y="1777380"/>
            <a:ext cx="1379853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9388"/>
            <a:ext cx="1440160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37" y="1849386"/>
            <a:ext cx="1351987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49387"/>
            <a:ext cx="1525506" cy="91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49388"/>
            <a:ext cx="1350688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102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研究计划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8840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算法设计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1680" y="2922777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数据库</a:t>
            </a:r>
            <a:r>
              <a:rPr lang="en-US" altLang="zh-CN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</a:t>
            </a:r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调研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9359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系统实现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80866" y="2938166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成果</a:t>
            </a:r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</a:t>
            </a:r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展望</a:t>
            </a:r>
            <a:endParaRPr lang="zh-CN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1986" name="Picture 2" descr="C:\Users\Wubin\Desktop\PPT\img\walking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007" y="190865"/>
            <a:ext cx="1503281" cy="15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0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7299"/>
            <a:ext cx="3600400" cy="3628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12111" y="1129308"/>
            <a:ext cx="46363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Bin Wu, </a:t>
            </a:r>
            <a:r>
              <a:rPr lang="en-US" altLang="zh-CN" dirty="0" err="1"/>
              <a:t>Xinghao</a:t>
            </a:r>
            <a:r>
              <a:rPr lang="en-US" altLang="zh-CN" dirty="0"/>
              <a:t> Jiang, </a:t>
            </a:r>
            <a:r>
              <a:rPr lang="en-US" altLang="zh-CN" dirty="0" err="1"/>
              <a:t>Tanfeng</a:t>
            </a:r>
            <a:r>
              <a:rPr lang="en-US" altLang="zh-CN" dirty="0"/>
              <a:t> </a:t>
            </a:r>
            <a:r>
              <a:rPr lang="en-US" altLang="zh-CN" dirty="0" smtClean="0"/>
              <a:t>Sun et al. </a:t>
            </a:r>
            <a:r>
              <a:rPr lang="en-US" altLang="zh-CN" dirty="0"/>
              <a:t>“A Novel Scheme for Horror Scene Detection on Devised Multiple Instance Learning”. </a:t>
            </a:r>
            <a:endParaRPr lang="en-US" altLang="zh-CN" dirty="0" smtClean="0"/>
          </a:p>
          <a:p>
            <a:endParaRPr lang="en-US" altLang="zh-CN" i="1" dirty="0"/>
          </a:p>
          <a:p>
            <a:r>
              <a:rPr lang="en-US" altLang="zh-CN" i="1" dirty="0" smtClean="0"/>
              <a:t>The </a:t>
            </a:r>
            <a:r>
              <a:rPr lang="en-US" altLang="zh-CN" i="1" dirty="0"/>
              <a:t>17th International Conference on </a:t>
            </a:r>
            <a:r>
              <a:rPr lang="en-US" altLang="zh-CN" i="1" dirty="0" err="1"/>
              <a:t>MultiMedia</a:t>
            </a:r>
            <a:r>
              <a:rPr lang="en-US" altLang="zh-CN" i="1" dirty="0"/>
              <a:t> </a:t>
            </a:r>
            <a:r>
              <a:rPr lang="en-US" altLang="zh-CN" i="1" dirty="0" smtClean="0"/>
              <a:t>Modeling (MMM2011). </a:t>
            </a:r>
          </a:p>
          <a:p>
            <a:r>
              <a:rPr lang="en-US" altLang="zh-CN" i="1" smtClean="0"/>
              <a:t>(Accepted)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91" y="3145532"/>
            <a:ext cx="3212009" cy="240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51" y="1777380"/>
            <a:ext cx="1379853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9388"/>
            <a:ext cx="1440160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737" y="1849386"/>
            <a:ext cx="1351987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49387"/>
            <a:ext cx="1525506" cy="91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49388"/>
            <a:ext cx="1350688" cy="91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0102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研究计划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8840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算法设计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1680" y="2922777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数据库</a:t>
            </a:r>
            <a:r>
              <a:rPr lang="en-US" altLang="zh-CN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</a:t>
            </a:r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调研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9359" y="2928529"/>
            <a:ext cx="1354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系统实现</a:t>
            </a:r>
            <a:endParaRPr lang="zh-CN" alt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52320" y="2943918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成果</a:t>
            </a:r>
            <a:r>
              <a:rPr lang="en-US" altLang="zh-C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&amp;</a:t>
            </a:r>
            <a:r>
              <a:rPr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展望</a:t>
            </a:r>
            <a:endParaRPr lang="zh-CN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1986" name="Picture 2" descr="C:\Users\Wubin\Desktop\PPT\img\walking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7" y="121196"/>
            <a:ext cx="1503281" cy="15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2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91" y="3145532"/>
            <a:ext cx="3212009" cy="240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14603"/>
            <a:ext cx="3456384" cy="47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1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31640" y="929559"/>
            <a:ext cx="20281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 dirty="0" smtClean="0"/>
              <a:t>N</a:t>
            </a:r>
            <a:endParaRPr lang="zh-CN" altLang="en-US" sz="19900" dirty="0"/>
          </a:p>
        </p:txBody>
      </p:sp>
      <p:sp>
        <p:nvSpPr>
          <p:cNvPr id="12" name="TextBox 11"/>
          <p:cNvSpPr txBox="1"/>
          <p:nvPr/>
        </p:nvSpPr>
        <p:spPr>
          <a:xfrm>
            <a:off x="3318927" y="2506914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err="1" smtClean="0"/>
              <a:t>ext</a:t>
            </a:r>
            <a:r>
              <a:rPr lang="en-US" altLang="zh-CN" sz="6600" dirty="0" smtClean="0"/>
              <a:t>?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60021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268351"/>
            <a:ext cx="1718354" cy="142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86762"/>
            <a:ext cx="5960643" cy="3581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988" y="4331832"/>
            <a:ext cx="2035682" cy="100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右箭头 14"/>
          <p:cNvSpPr/>
          <p:nvPr/>
        </p:nvSpPr>
        <p:spPr>
          <a:xfrm>
            <a:off x="3815458" y="4441676"/>
            <a:ext cx="680996" cy="7834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59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496" y="-224328"/>
            <a:ext cx="1074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/>
              <a:t>N</a:t>
            </a:r>
            <a:endParaRPr lang="zh-CN" altLang="en-US" sz="9600" dirty="0"/>
          </a:p>
        </p:txBody>
      </p:sp>
      <p:sp>
        <p:nvSpPr>
          <p:cNvPr id="12" name="TextBox 11"/>
          <p:cNvSpPr txBox="1"/>
          <p:nvPr/>
        </p:nvSpPr>
        <p:spPr>
          <a:xfrm>
            <a:off x="971600" y="407469"/>
            <a:ext cx="1252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 smtClean="0"/>
              <a:t>ext</a:t>
            </a:r>
            <a:r>
              <a:rPr lang="en-US" altLang="zh-CN" sz="4400" dirty="0" smtClean="0"/>
              <a:t>?</a:t>
            </a:r>
            <a:endParaRPr lang="zh-CN" alt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1561356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1. </a:t>
            </a:r>
            <a:r>
              <a:rPr lang="zh-CN" altLang="en-US" sz="2400" dirty="0" smtClean="0"/>
              <a:t>特征之间的共同作用。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5" y="2209428"/>
            <a:ext cx="329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2. </a:t>
            </a:r>
            <a:r>
              <a:rPr lang="zh-CN" altLang="en-US" sz="2400" dirty="0" smtClean="0"/>
              <a:t>视频的多层次结构。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576" y="2857500"/>
            <a:ext cx="39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3. </a:t>
            </a:r>
            <a:r>
              <a:rPr lang="zh-CN" altLang="en-US" sz="2400" dirty="0" smtClean="0"/>
              <a:t>面向视频的高层次特征。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55576" y="3505572"/>
            <a:ext cx="391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4. </a:t>
            </a:r>
            <a:r>
              <a:rPr lang="zh-CN" altLang="en-US" sz="2400" dirty="0" smtClean="0"/>
              <a:t>结合</a:t>
            </a:r>
            <a:r>
              <a:rPr lang="en-US" altLang="zh-CN" sz="2400" dirty="0" smtClean="0"/>
              <a:t>SVM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MD-EMDD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24" y="1235082"/>
            <a:ext cx="3300260" cy="331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64" y="1345332"/>
            <a:ext cx="3491415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285" y="1553230"/>
            <a:ext cx="4144858" cy="277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316" y="1667772"/>
            <a:ext cx="3664140" cy="389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77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094" cy="5948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177738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Q</a:t>
            </a:r>
            <a:endParaRPr lang="zh-CN" altLang="en-US" sz="88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chemeClr val="accent3">
                  <a:satMod val="200000"/>
                  <a:alpha val="50000"/>
                </a:scheme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0789" y="364445"/>
            <a:ext cx="851515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zh-CN" sz="7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&amp;</a:t>
            </a:r>
            <a:endParaRPr lang="zh-CN" altLang="en-US" sz="72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20733" y="1561356"/>
            <a:ext cx="1074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</a:t>
            </a:r>
            <a:endParaRPr lang="zh-CN" altLang="en-US" sz="96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537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073"/>
            <a:ext cx="9144000" cy="572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93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0" name="Picture 2" descr="C:\Users\Wubin\Desktop\PPT\img\buscando-a-nem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2" y="847344"/>
            <a:ext cx="547260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872" y="1989633"/>
            <a:ext cx="12954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44347" y="1615062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 smtClean="0"/>
              <a:t>鱼</a:t>
            </a:r>
            <a:endParaRPr lang="zh-CN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233959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Wubin\Desktop\PPT\img\buscando-a-nem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7340"/>
            <a:ext cx="2952328" cy="221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417340"/>
            <a:ext cx="2188147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81293" y="77100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正</a:t>
            </a:r>
            <a:endParaRPr lang="zh-CN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7359131" y="77100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负</a:t>
            </a:r>
            <a:endParaRPr lang="zh-CN" altLang="en-US" sz="3600" dirty="0"/>
          </a:p>
        </p:txBody>
      </p:sp>
      <p:sp>
        <p:nvSpPr>
          <p:cNvPr id="14" name="椭圆 13"/>
          <p:cNvSpPr/>
          <p:nvPr/>
        </p:nvSpPr>
        <p:spPr>
          <a:xfrm>
            <a:off x="1156126" y="1921396"/>
            <a:ext cx="792088" cy="81502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204458" y="1921396"/>
            <a:ext cx="1003597" cy="1027013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707904" y="2328906"/>
            <a:ext cx="2880320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08" y="3937620"/>
            <a:ext cx="1232796" cy="107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065" y="3939787"/>
            <a:ext cx="948979" cy="107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968043" y="3814273"/>
            <a:ext cx="15203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 smtClean="0"/>
              <a:t>鱼？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89791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 animBg="1"/>
      <p:bldP spid="15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7" name="TextBox 39936"/>
          <p:cNvSpPr txBox="1"/>
          <p:nvPr/>
        </p:nvSpPr>
        <p:spPr>
          <a:xfrm>
            <a:off x="1043608" y="76926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恐怖</a:t>
            </a:r>
            <a:endParaRPr lang="zh-CN" altLang="en-US" sz="4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4028539" y="80069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血腥</a:t>
            </a:r>
            <a:endParaRPr lang="zh-CN" altLang="en-US" sz="4000" dirty="0"/>
          </a:p>
        </p:txBody>
      </p:sp>
      <p:pic>
        <p:nvPicPr>
          <p:cNvPr id="39946" name="Picture 10" descr="C:\Users\Wubin\Desktop\PPT\img\147145_60843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5372"/>
            <a:ext cx="2973710" cy="22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7" name="Picture 11" descr="C:\Users\Wubin\Desktop\PPT\img\saw3posterb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227"/>
            <a:ext cx="2368830" cy="351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/>
          <p:cNvSpPr txBox="1"/>
          <p:nvPr/>
        </p:nvSpPr>
        <p:spPr>
          <a:xfrm>
            <a:off x="7020272" y="76926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暴力</a:t>
            </a:r>
            <a:endParaRPr lang="zh-CN" altLang="en-US" sz="4000" dirty="0"/>
          </a:p>
        </p:txBody>
      </p:sp>
      <p:pic>
        <p:nvPicPr>
          <p:cNvPr id="39948" name="Picture 12" descr="C:\Users\Wubin\Desktop\PPT\img\2008110408125861440711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088" y="1685876"/>
            <a:ext cx="2734230" cy="223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9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099E-6 L 0.30486 0.26597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9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43" y="132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39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7" grpId="0" build="allAtOnce"/>
      <p:bldP spid="122" grpId="0"/>
      <p:bldP spid="122" grpId="1"/>
      <p:bldP spid="125" grpId="0"/>
      <p:bldP spid="1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5696" y="1605563"/>
            <a:ext cx="55962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 smtClean="0">
                <a:solidFill>
                  <a:srgbClr val="FF0000"/>
                </a:solidFill>
              </a:rPr>
              <a:t>WARNING</a:t>
            </a:r>
            <a:endParaRPr lang="zh-CN" alt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23900"/>
            <a:ext cx="7235577" cy="4709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99592" y="697260"/>
            <a:ext cx="504056" cy="261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5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il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1151193" y="649395"/>
            <a:ext cx="6639991" cy="43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4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59" y="1273324"/>
            <a:ext cx="2390775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73324"/>
            <a:ext cx="240030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281236"/>
            <a:ext cx="23907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96" y="3793604"/>
            <a:ext cx="7610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>
            <a:stCxn id="46082" idx="2"/>
          </p:cNvCxnSpPr>
          <p:nvPr/>
        </p:nvCxnSpPr>
        <p:spPr>
          <a:xfrm>
            <a:off x="1607847" y="2730649"/>
            <a:ext cx="227849" cy="10629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4139952" y="2730649"/>
            <a:ext cx="414958" cy="10629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567587" y="2730649"/>
            <a:ext cx="0" cy="106295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084168" y="913284"/>
            <a:ext cx="2880320" cy="42484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38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Wubin\Desktop\PPT\img\algorithm_3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544"/>
            <a:ext cx="808414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Wubin\Desktop\PPT\img\proposal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9188"/>
            <a:ext cx="843746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Wubin\Desktop\PPT\img\database_logo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37" y="78355"/>
            <a:ext cx="792088" cy="53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C:\Users\Wubin\Desktop\PPT\img\Man-at-a-computer-keyboar-00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9189"/>
            <a:ext cx="894606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:\Users\Wubin\Desktop\PPT\img\22541-Clipart-Illustration-Of-A-Yellow-Man-Claiming-Territory-Or-Capturing-The-Fla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9190"/>
            <a:ext cx="792088" cy="53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811" y="769268"/>
            <a:ext cx="1862683" cy="1135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833364"/>
            <a:ext cx="1870104" cy="11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905372"/>
            <a:ext cx="1862683" cy="115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13"/>
          <p:cNvSpPr/>
          <p:nvPr/>
        </p:nvSpPr>
        <p:spPr>
          <a:xfrm rot="5400000">
            <a:off x="4327251" y="2435932"/>
            <a:ext cx="613161" cy="792088"/>
          </a:xfrm>
          <a:prstGeom prst="rightArrow">
            <a:avLst>
              <a:gd name="adj1" fmla="val 50000"/>
              <a:gd name="adj2" fmla="val 48609"/>
            </a:avLst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515576" y="314553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/>
              <a:t>特征提取</a:t>
            </a:r>
            <a:endParaRPr lang="zh-CN" altLang="en-US" sz="4000" dirty="0"/>
          </a:p>
        </p:txBody>
      </p:sp>
      <p:sp>
        <p:nvSpPr>
          <p:cNvPr id="20" name="右箭头 19"/>
          <p:cNvSpPr/>
          <p:nvPr/>
        </p:nvSpPr>
        <p:spPr>
          <a:xfrm rot="5400000">
            <a:off x="4327250" y="3776149"/>
            <a:ext cx="613161" cy="792088"/>
          </a:xfrm>
          <a:prstGeom prst="rightArrow">
            <a:avLst>
              <a:gd name="adj1" fmla="val 50000"/>
              <a:gd name="adj2" fmla="val 48609"/>
            </a:avLst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040910" y="4585605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SVM</a:t>
            </a:r>
            <a:r>
              <a:rPr lang="zh-CN" altLang="en-US" sz="3200" dirty="0" smtClean="0"/>
              <a:t>？</a:t>
            </a:r>
            <a:endParaRPr lang="zh-CN" altLang="en-US" sz="3200" dirty="0"/>
          </a:p>
        </p:txBody>
      </p:sp>
      <p:pic>
        <p:nvPicPr>
          <p:cNvPr id="47107" name="Picture 3" descr="C:\Users\Wubin\Desktop\PPT\img\Clock_Blu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1" y="1468712"/>
            <a:ext cx="1450213" cy="196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2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8.32871E-8 L -0.28472 0.078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6" y="39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916 L -2.5E-6 0.069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9789E-6 L 0.27622 0.053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2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85397E-6 L -0.25937 -0.441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69" y="-2209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/>
      <p:bldP spid="18" grpId="1"/>
      <p:bldP spid="20" grpId="0" animBg="1"/>
      <p:bldP spid="20" grpId="1" animBg="1"/>
      <p:bldP spid="19" grpId="0"/>
      <p:bldP spid="19" grpId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2405</TotalTime>
  <Words>383</Words>
  <Application>Microsoft Office PowerPoint</Application>
  <PresentationFormat>全屏显示(16:10)</PresentationFormat>
  <Paragraphs>162</Paragraphs>
  <Slides>37</Slides>
  <Notes>37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主题​​</vt:lpstr>
      <vt:lpstr>基于多示例学习的恐怖场景识别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微软用户</dc:creator>
  <cp:lastModifiedBy>Administrator</cp:lastModifiedBy>
  <cp:revision>140</cp:revision>
  <dcterms:created xsi:type="dcterms:W3CDTF">2008-05-26T07:24:35Z</dcterms:created>
  <dcterms:modified xsi:type="dcterms:W3CDTF">2010-10-21T05:12:40Z</dcterms:modified>
</cp:coreProperties>
</file>